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25"/>
  </p:notesMasterIdLst>
  <p:handoutMasterIdLst>
    <p:handoutMasterId r:id="rId26"/>
  </p:handoutMasterIdLst>
  <p:sldIdLst>
    <p:sldId id="257" r:id="rId5"/>
    <p:sldId id="389" r:id="rId6"/>
    <p:sldId id="279" r:id="rId7"/>
    <p:sldId id="384" r:id="rId8"/>
    <p:sldId id="406" r:id="rId9"/>
    <p:sldId id="405" r:id="rId10"/>
    <p:sldId id="403" r:id="rId11"/>
    <p:sldId id="392" r:id="rId12"/>
    <p:sldId id="270" r:id="rId13"/>
    <p:sldId id="408" r:id="rId14"/>
    <p:sldId id="404" r:id="rId15"/>
    <p:sldId id="400" r:id="rId16"/>
    <p:sldId id="399" r:id="rId17"/>
    <p:sldId id="397" r:id="rId18"/>
    <p:sldId id="398" r:id="rId19"/>
    <p:sldId id="317" r:id="rId20"/>
    <p:sldId id="396" r:id="rId21"/>
    <p:sldId id="401" r:id="rId22"/>
    <p:sldId id="407" r:id="rId23"/>
    <p:sldId id="39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747336-A65B-4C7F-A4EF-6E16A7C3E621}" v="646" dt="2023-01-12T11:48:32.4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9" autoAdjust="0"/>
    <p:restoredTop sz="66697" autoAdjust="0"/>
  </p:normalViewPr>
  <p:slideViewPr>
    <p:cSldViewPr snapToGrid="0">
      <p:cViewPr varScale="1">
        <p:scale>
          <a:sx n="67" d="100"/>
          <a:sy n="67" d="100"/>
        </p:scale>
        <p:origin x="1728" y="48"/>
      </p:cViewPr>
      <p:guideLst>
        <p:guide pos="3840"/>
        <p:guide orient="horz" pos="2160"/>
      </p:guideLst>
    </p:cSldViewPr>
  </p:slideViewPr>
  <p:outlineViewPr>
    <p:cViewPr>
      <p:scale>
        <a:sx n="33" d="100"/>
        <a:sy n="33" d="100"/>
      </p:scale>
      <p:origin x="0" y="-1944"/>
    </p:cViewPr>
  </p:outlineViewPr>
  <p:notesTextViewPr>
    <p:cViewPr>
      <p:scale>
        <a:sx n="3" d="2"/>
        <a:sy n="3" d="2"/>
      </p:scale>
      <p:origin x="0" y="-2516"/>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rek Mulhausen" userId="f936325e679bc91d" providerId="LiveId" clId="{5B747336-A65B-4C7F-A4EF-6E16A7C3E621}"/>
    <pc:docChg chg="undo custSel addSld delSld modSld sldOrd">
      <pc:chgData name="Derek Mulhausen" userId="f936325e679bc91d" providerId="LiveId" clId="{5B747336-A65B-4C7F-A4EF-6E16A7C3E621}" dt="2023-01-12T11:48:32.463" v="8681"/>
      <pc:docMkLst>
        <pc:docMk/>
      </pc:docMkLst>
      <pc:sldChg chg="modSp mod">
        <pc:chgData name="Derek Mulhausen" userId="f936325e679bc91d" providerId="LiveId" clId="{5B747336-A65B-4C7F-A4EF-6E16A7C3E621}" dt="2023-01-10T21:57:04.658" v="2941" actId="1076"/>
        <pc:sldMkLst>
          <pc:docMk/>
          <pc:sldMk cId="752814286" sldId="257"/>
        </pc:sldMkLst>
        <pc:spChg chg="mod">
          <ac:chgData name="Derek Mulhausen" userId="f936325e679bc91d" providerId="LiveId" clId="{5B747336-A65B-4C7F-A4EF-6E16A7C3E621}" dt="2023-01-10T21:57:04.658" v="2941" actId="1076"/>
          <ac:spMkLst>
            <pc:docMk/>
            <pc:sldMk cId="752814286" sldId="257"/>
            <ac:spMk id="2" creationId="{286E938C-9D94-4B05-979A-D39FFC457291}"/>
          </ac:spMkLst>
        </pc:spChg>
        <pc:spChg chg="mod">
          <ac:chgData name="Derek Mulhausen" userId="f936325e679bc91d" providerId="LiveId" clId="{5B747336-A65B-4C7F-A4EF-6E16A7C3E621}" dt="2023-01-10T21:56:25.586" v="2937" actId="1076"/>
          <ac:spMkLst>
            <pc:docMk/>
            <pc:sldMk cId="752814286" sldId="257"/>
            <ac:spMk id="3" creationId="{D9A11267-FC52-4990-8D98-010AFABA5544}"/>
          </ac:spMkLst>
        </pc:spChg>
      </pc:sldChg>
      <pc:sldChg chg="del">
        <pc:chgData name="Derek Mulhausen" userId="f936325e679bc91d" providerId="LiveId" clId="{5B747336-A65B-4C7F-A4EF-6E16A7C3E621}" dt="2023-01-11T12:38:27.469" v="3982" actId="47"/>
        <pc:sldMkLst>
          <pc:docMk/>
          <pc:sldMk cId="2979876663" sldId="268"/>
        </pc:sldMkLst>
      </pc:sldChg>
      <pc:sldChg chg="addSp delSp modSp mod ord modTransition modAnim modNotesTx">
        <pc:chgData name="Derek Mulhausen" userId="f936325e679bc91d" providerId="LiveId" clId="{5B747336-A65B-4C7F-A4EF-6E16A7C3E621}" dt="2023-01-12T11:20:33.136" v="8680" actId="20577"/>
        <pc:sldMkLst>
          <pc:docMk/>
          <pc:sldMk cId="3891345585" sldId="270"/>
        </pc:sldMkLst>
        <pc:spChg chg="mod">
          <ac:chgData name="Derek Mulhausen" userId="f936325e679bc91d" providerId="LiveId" clId="{5B747336-A65B-4C7F-A4EF-6E16A7C3E621}" dt="2023-01-12T11:20:33.136" v="8680" actId="20577"/>
          <ac:spMkLst>
            <pc:docMk/>
            <pc:sldMk cId="3891345585" sldId="270"/>
            <ac:spMk id="9" creationId="{0D098C43-2F2A-4100-89BC-5931039293FA}"/>
          </ac:spMkLst>
        </pc:spChg>
        <pc:spChg chg="mod">
          <ac:chgData name="Derek Mulhausen" userId="f936325e679bc91d" providerId="LiveId" clId="{5B747336-A65B-4C7F-A4EF-6E16A7C3E621}" dt="2023-01-10T21:32:32.165" v="2039" actId="6549"/>
          <ac:spMkLst>
            <pc:docMk/>
            <pc:sldMk cId="3891345585" sldId="270"/>
            <ac:spMk id="10" creationId="{1DB251F7-EBE7-46AC-A920-FFE2C5AF68EA}"/>
          </ac:spMkLst>
        </pc:spChg>
        <pc:picChg chg="add del mod">
          <ac:chgData name="Derek Mulhausen" userId="f936325e679bc91d" providerId="LiveId" clId="{5B747336-A65B-4C7F-A4EF-6E16A7C3E621}" dt="2023-01-11T11:46:14.152" v="3966" actId="478"/>
          <ac:picMkLst>
            <pc:docMk/>
            <pc:sldMk cId="3891345585" sldId="270"/>
            <ac:picMk id="2" creationId="{F510940C-C76C-26D7-C5D3-B3D022B95BBE}"/>
          </ac:picMkLst>
        </pc:picChg>
        <pc:picChg chg="add mod">
          <ac:chgData name="Derek Mulhausen" userId="f936325e679bc91d" providerId="LiveId" clId="{5B747336-A65B-4C7F-A4EF-6E16A7C3E621}" dt="2023-01-11T11:46:39.724" v="3970" actId="14100"/>
          <ac:picMkLst>
            <pc:docMk/>
            <pc:sldMk cId="3891345585" sldId="270"/>
            <ac:picMk id="4" creationId="{46333AF5-B068-FEBB-F323-78867C0ABF91}"/>
          </ac:picMkLst>
        </pc:picChg>
      </pc:sldChg>
      <pc:sldChg chg="del">
        <pc:chgData name="Derek Mulhausen" userId="f936325e679bc91d" providerId="LiveId" clId="{5B747336-A65B-4C7F-A4EF-6E16A7C3E621}" dt="2023-01-11T12:38:23.720" v="3981" actId="47"/>
        <pc:sldMkLst>
          <pc:docMk/>
          <pc:sldMk cId="2624630061" sldId="272"/>
        </pc:sldMkLst>
      </pc:sldChg>
      <pc:sldChg chg="del">
        <pc:chgData name="Derek Mulhausen" userId="f936325e679bc91d" providerId="LiveId" clId="{5B747336-A65B-4C7F-A4EF-6E16A7C3E621}" dt="2023-01-11T13:47:13.026" v="4251" actId="47"/>
        <pc:sldMkLst>
          <pc:docMk/>
          <pc:sldMk cId="3740286033" sldId="277"/>
        </pc:sldMkLst>
      </pc:sldChg>
      <pc:sldChg chg="delSp mod ord">
        <pc:chgData name="Derek Mulhausen" userId="f936325e679bc91d" providerId="LiveId" clId="{5B747336-A65B-4C7F-A4EF-6E16A7C3E621}" dt="2023-01-11T12:39:15.158" v="3988"/>
        <pc:sldMkLst>
          <pc:docMk/>
          <pc:sldMk cId="395518310" sldId="279"/>
        </pc:sldMkLst>
        <pc:spChg chg="del">
          <ac:chgData name="Derek Mulhausen" userId="f936325e679bc91d" providerId="LiveId" clId="{5B747336-A65B-4C7F-A4EF-6E16A7C3E621}" dt="2023-01-11T12:39:01.054" v="3985" actId="478"/>
          <ac:spMkLst>
            <pc:docMk/>
            <pc:sldMk cId="395518310" sldId="279"/>
            <ac:spMk id="19" creationId="{386DB667-0553-4FB8-B0E0-776539934AFF}"/>
          </ac:spMkLst>
        </pc:spChg>
        <pc:spChg chg="del">
          <ac:chgData name="Derek Mulhausen" userId="f936325e679bc91d" providerId="LiveId" clId="{5B747336-A65B-4C7F-A4EF-6E16A7C3E621}" dt="2023-01-11T12:39:05.273" v="3986" actId="478"/>
          <ac:spMkLst>
            <pc:docMk/>
            <pc:sldMk cId="395518310" sldId="279"/>
            <ac:spMk id="20" creationId="{C77C6228-C5A8-44DC-ABD7-A22A4475D3DF}"/>
          </ac:spMkLst>
        </pc:spChg>
      </pc:sldChg>
      <pc:sldChg chg="del">
        <pc:chgData name="Derek Mulhausen" userId="f936325e679bc91d" providerId="LiveId" clId="{5B747336-A65B-4C7F-A4EF-6E16A7C3E621}" dt="2023-01-11T13:47:20.432" v="4252" actId="47"/>
        <pc:sldMkLst>
          <pc:docMk/>
          <pc:sldMk cId="1420547054" sldId="281"/>
        </pc:sldMkLst>
      </pc:sldChg>
      <pc:sldChg chg="modSp mod ord modAnim">
        <pc:chgData name="Derek Mulhausen" userId="f936325e679bc91d" providerId="LiveId" clId="{5B747336-A65B-4C7F-A4EF-6E16A7C3E621}" dt="2023-01-11T16:02:54.075" v="6128"/>
        <pc:sldMkLst>
          <pc:docMk/>
          <pc:sldMk cId="560021826" sldId="317"/>
        </pc:sldMkLst>
        <pc:spChg chg="mod">
          <ac:chgData name="Derek Mulhausen" userId="f936325e679bc91d" providerId="LiveId" clId="{5B747336-A65B-4C7F-A4EF-6E16A7C3E621}" dt="2023-01-10T20:38:40.573" v="316" actId="20577"/>
          <ac:spMkLst>
            <pc:docMk/>
            <pc:sldMk cId="560021826" sldId="317"/>
            <ac:spMk id="6" creationId="{96079562-8EE7-0574-12DE-D3090EDE97C5}"/>
          </ac:spMkLst>
        </pc:spChg>
      </pc:sldChg>
      <pc:sldChg chg="del">
        <pc:chgData name="Derek Mulhausen" userId="f936325e679bc91d" providerId="LiveId" clId="{5B747336-A65B-4C7F-A4EF-6E16A7C3E621}" dt="2023-01-11T13:47:24.424" v="4253" actId="47"/>
        <pc:sldMkLst>
          <pc:docMk/>
          <pc:sldMk cId="3521561301" sldId="321"/>
        </pc:sldMkLst>
      </pc:sldChg>
      <pc:sldChg chg="modSp mod modNotesTx">
        <pc:chgData name="Derek Mulhausen" userId="f936325e679bc91d" providerId="LiveId" clId="{5B747336-A65B-4C7F-A4EF-6E16A7C3E621}" dt="2023-01-11T14:29:40.312" v="5048" actId="20577"/>
        <pc:sldMkLst>
          <pc:docMk/>
          <pc:sldMk cId="2158886557" sldId="384"/>
        </pc:sldMkLst>
        <pc:spChg chg="mod">
          <ac:chgData name="Derek Mulhausen" userId="f936325e679bc91d" providerId="LiveId" clId="{5B747336-A65B-4C7F-A4EF-6E16A7C3E621}" dt="2023-01-10T22:16:27.980" v="3213" actId="14100"/>
          <ac:spMkLst>
            <pc:docMk/>
            <pc:sldMk cId="2158886557" sldId="384"/>
            <ac:spMk id="12" creationId="{E5127060-CDBF-435F-9009-A5451CCE305D}"/>
          </ac:spMkLst>
        </pc:spChg>
      </pc:sldChg>
      <pc:sldChg chg="delSp modSp mod">
        <pc:chgData name="Derek Mulhausen" userId="f936325e679bc91d" providerId="LiveId" clId="{5B747336-A65B-4C7F-A4EF-6E16A7C3E621}" dt="2023-01-11T21:07:22.664" v="7967" actId="20577"/>
        <pc:sldMkLst>
          <pc:docMk/>
          <pc:sldMk cId="2313234867" sldId="389"/>
        </pc:sldMkLst>
        <pc:spChg chg="mod">
          <ac:chgData name="Derek Mulhausen" userId="f936325e679bc91d" providerId="LiveId" clId="{5B747336-A65B-4C7F-A4EF-6E16A7C3E621}" dt="2023-01-11T21:07:22.664" v="7967" actId="20577"/>
          <ac:spMkLst>
            <pc:docMk/>
            <pc:sldMk cId="2313234867" sldId="389"/>
            <ac:spMk id="3" creationId="{D3B60D6F-4D0F-4D33-B2A7-159C8583FF00}"/>
          </ac:spMkLst>
        </pc:spChg>
        <pc:spChg chg="del mod">
          <ac:chgData name="Derek Mulhausen" userId="f936325e679bc91d" providerId="LiveId" clId="{5B747336-A65B-4C7F-A4EF-6E16A7C3E621}" dt="2023-01-11T14:51:56.640" v="5050" actId="478"/>
          <ac:spMkLst>
            <pc:docMk/>
            <pc:sldMk cId="2313234867" sldId="389"/>
            <ac:spMk id="13" creationId="{915FE2C5-E66A-4405-B19E-2C5C546C98E4}"/>
          </ac:spMkLst>
        </pc:spChg>
        <pc:spChg chg="del mod">
          <ac:chgData name="Derek Mulhausen" userId="f936325e679bc91d" providerId="LiveId" clId="{5B747336-A65B-4C7F-A4EF-6E16A7C3E621}" dt="2023-01-11T14:52:01.018" v="5052" actId="478"/>
          <ac:spMkLst>
            <pc:docMk/>
            <pc:sldMk cId="2313234867" sldId="389"/>
            <ac:spMk id="14" creationId="{B01DF4D0-78BC-4C8C-9570-26F0B225433A}"/>
          </ac:spMkLst>
        </pc:spChg>
      </pc:sldChg>
      <pc:sldChg chg="addSp delSp modSp mod ord">
        <pc:chgData name="Derek Mulhausen" userId="f936325e679bc91d" providerId="LiveId" clId="{5B747336-A65B-4C7F-A4EF-6E16A7C3E621}" dt="2023-01-11T13:56:12.883" v="4287" actId="1076"/>
        <pc:sldMkLst>
          <pc:docMk/>
          <pc:sldMk cId="3247798845" sldId="391"/>
        </pc:sldMkLst>
        <pc:spChg chg="del">
          <ac:chgData name="Derek Mulhausen" userId="f936325e679bc91d" providerId="LiveId" clId="{5B747336-A65B-4C7F-A4EF-6E16A7C3E621}" dt="2023-01-11T13:46:16.324" v="4247" actId="478"/>
          <ac:spMkLst>
            <pc:docMk/>
            <pc:sldMk cId="3247798845" sldId="391"/>
            <ac:spMk id="4" creationId="{7823E305-6365-4345-8BD1-4A31C61D96CB}"/>
          </ac:spMkLst>
        </pc:spChg>
        <pc:spChg chg="del">
          <ac:chgData name="Derek Mulhausen" userId="f936325e679bc91d" providerId="LiveId" clId="{5B747336-A65B-4C7F-A4EF-6E16A7C3E621}" dt="2023-01-11T13:46:20.797" v="4248" actId="478"/>
          <ac:spMkLst>
            <pc:docMk/>
            <pc:sldMk cId="3247798845" sldId="391"/>
            <ac:spMk id="5" creationId="{0B37A3FF-ED32-4C4A-A21F-848A3BF6F896}"/>
          </ac:spMkLst>
        </pc:spChg>
        <pc:spChg chg="mod">
          <ac:chgData name="Derek Mulhausen" userId="f936325e679bc91d" providerId="LiveId" clId="{5B747336-A65B-4C7F-A4EF-6E16A7C3E621}" dt="2023-01-11T13:56:05.722" v="4286" actId="20577"/>
          <ac:spMkLst>
            <pc:docMk/>
            <pc:sldMk cId="3247798845" sldId="391"/>
            <ac:spMk id="23" creationId="{8E5E4638-9BCB-4C2E-914F-CC868E2020D5}"/>
          </ac:spMkLst>
        </pc:spChg>
        <pc:picChg chg="add mod">
          <ac:chgData name="Derek Mulhausen" userId="f936325e679bc91d" providerId="LiveId" clId="{5B747336-A65B-4C7F-A4EF-6E16A7C3E621}" dt="2023-01-11T13:56:12.883" v="4287" actId="1076"/>
          <ac:picMkLst>
            <pc:docMk/>
            <pc:sldMk cId="3247798845" sldId="391"/>
            <ac:picMk id="2" creationId="{63B60994-D5AA-4847-8418-D29AE998ED8B}"/>
          </ac:picMkLst>
        </pc:picChg>
      </pc:sldChg>
      <pc:sldChg chg="modSp mod ord modAnim">
        <pc:chgData name="Derek Mulhausen" userId="f936325e679bc91d" providerId="LiveId" clId="{5B747336-A65B-4C7F-A4EF-6E16A7C3E621}" dt="2023-01-11T16:23:50.627" v="6129" actId="20577"/>
        <pc:sldMkLst>
          <pc:docMk/>
          <pc:sldMk cId="2902646390" sldId="392"/>
        </pc:sldMkLst>
        <pc:spChg chg="mod">
          <ac:chgData name="Derek Mulhausen" userId="f936325e679bc91d" providerId="LiveId" clId="{5B747336-A65B-4C7F-A4EF-6E16A7C3E621}" dt="2023-01-11T16:23:50.627" v="6129" actId="20577"/>
          <ac:spMkLst>
            <pc:docMk/>
            <pc:sldMk cId="2902646390" sldId="392"/>
            <ac:spMk id="6" creationId="{96079562-8EE7-0574-12DE-D3090EDE97C5}"/>
          </ac:spMkLst>
        </pc:spChg>
        <pc:spChg chg="mod">
          <ac:chgData name="Derek Mulhausen" userId="f936325e679bc91d" providerId="LiveId" clId="{5B747336-A65B-4C7F-A4EF-6E16A7C3E621}" dt="2023-01-11T11:18:54.174" v="3629" actId="20577"/>
          <ac:spMkLst>
            <pc:docMk/>
            <pc:sldMk cId="2902646390" sldId="392"/>
            <ac:spMk id="15" creationId="{40F1DF5B-353A-4270-8C10-6A1509441174}"/>
          </ac:spMkLst>
        </pc:spChg>
      </pc:sldChg>
      <pc:sldChg chg="del">
        <pc:chgData name="Derek Mulhausen" userId="f936325e679bc91d" providerId="LiveId" clId="{5B747336-A65B-4C7F-A4EF-6E16A7C3E621}" dt="2023-01-10T21:40:34.529" v="2378" actId="47"/>
        <pc:sldMkLst>
          <pc:docMk/>
          <pc:sldMk cId="3496543718" sldId="393"/>
        </pc:sldMkLst>
      </pc:sldChg>
      <pc:sldChg chg="del">
        <pc:chgData name="Derek Mulhausen" userId="f936325e679bc91d" providerId="LiveId" clId="{5B747336-A65B-4C7F-A4EF-6E16A7C3E621}" dt="2023-01-10T21:40:19.477" v="2377" actId="47"/>
        <pc:sldMkLst>
          <pc:docMk/>
          <pc:sldMk cId="2537548920" sldId="394"/>
        </pc:sldMkLst>
      </pc:sldChg>
      <pc:sldChg chg="modSp add del mod ord">
        <pc:chgData name="Derek Mulhausen" userId="f936325e679bc91d" providerId="LiveId" clId="{5B747336-A65B-4C7F-A4EF-6E16A7C3E621}" dt="2023-01-11T11:37:55.685" v="3955" actId="47"/>
        <pc:sldMkLst>
          <pc:docMk/>
          <pc:sldMk cId="4159181166" sldId="395"/>
        </pc:sldMkLst>
        <pc:spChg chg="mod">
          <ac:chgData name="Derek Mulhausen" userId="f936325e679bc91d" providerId="LiveId" clId="{5B747336-A65B-4C7F-A4EF-6E16A7C3E621}" dt="2023-01-10T16:27:58.321" v="14" actId="20577"/>
          <ac:spMkLst>
            <pc:docMk/>
            <pc:sldMk cId="4159181166" sldId="395"/>
            <ac:spMk id="7" creationId="{4B18D636-CC10-4B1E-AA38-419DCCF2D9C9}"/>
          </ac:spMkLst>
        </pc:spChg>
        <pc:spChg chg="mod">
          <ac:chgData name="Derek Mulhausen" userId="f936325e679bc91d" providerId="LiveId" clId="{5B747336-A65B-4C7F-A4EF-6E16A7C3E621}" dt="2023-01-10T16:28:09.296" v="28" actId="20577"/>
          <ac:spMkLst>
            <pc:docMk/>
            <pc:sldMk cId="4159181166" sldId="395"/>
            <ac:spMk id="9" creationId="{0D098C43-2F2A-4100-89BC-5931039293FA}"/>
          </ac:spMkLst>
        </pc:spChg>
        <pc:spChg chg="mod">
          <ac:chgData name="Derek Mulhausen" userId="f936325e679bc91d" providerId="LiveId" clId="{5B747336-A65B-4C7F-A4EF-6E16A7C3E621}" dt="2023-01-10T16:28:26.395" v="58" actId="20577"/>
          <ac:spMkLst>
            <pc:docMk/>
            <pc:sldMk cId="4159181166" sldId="395"/>
            <ac:spMk id="10" creationId="{1DB251F7-EBE7-46AC-A920-FFE2C5AF68EA}"/>
          </ac:spMkLst>
        </pc:spChg>
        <pc:spChg chg="mod">
          <ac:chgData name="Derek Mulhausen" userId="f936325e679bc91d" providerId="LiveId" clId="{5B747336-A65B-4C7F-A4EF-6E16A7C3E621}" dt="2023-01-10T16:28:35.008" v="70" actId="20577"/>
          <ac:spMkLst>
            <pc:docMk/>
            <pc:sldMk cId="4159181166" sldId="395"/>
            <ac:spMk id="13" creationId="{51E0B201-920C-DA02-331B-E843E602FF2F}"/>
          </ac:spMkLst>
        </pc:spChg>
      </pc:sldChg>
      <pc:sldChg chg="addSp delSp modSp add mod ord modAnim modNotesTx">
        <pc:chgData name="Derek Mulhausen" userId="f936325e679bc91d" providerId="LiveId" clId="{5B747336-A65B-4C7F-A4EF-6E16A7C3E621}" dt="2023-01-12T11:48:32.463" v="8681"/>
        <pc:sldMkLst>
          <pc:docMk/>
          <pc:sldMk cId="4004632328" sldId="396"/>
        </pc:sldMkLst>
        <pc:spChg chg="del">
          <ac:chgData name="Derek Mulhausen" userId="f936325e679bc91d" providerId="LiveId" clId="{5B747336-A65B-4C7F-A4EF-6E16A7C3E621}" dt="2023-01-10T20:42:51.995" v="334" actId="478"/>
          <ac:spMkLst>
            <pc:docMk/>
            <pc:sldMk cId="4004632328" sldId="396"/>
            <ac:spMk id="3" creationId="{C5FFA809-A5F3-D259-EB1D-E103476E4262}"/>
          </ac:spMkLst>
        </pc:spChg>
        <pc:spChg chg="add del mod">
          <ac:chgData name="Derek Mulhausen" userId="f936325e679bc91d" providerId="LiveId" clId="{5B747336-A65B-4C7F-A4EF-6E16A7C3E621}" dt="2023-01-10T20:42:49.527" v="333" actId="478"/>
          <ac:spMkLst>
            <pc:docMk/>
            <pc:sldMk cId="4004632328" sldId="396"/>
            <ac:spMk id="4" creationId="{60D05BEB-349C-5B8C-E07B-F8EEA68CE2E8}"/>
          </ac:spMkLst>
        </pc:spChg>
        <pc:spChg chg="mod">
          <ac:chgData name="Derek Mulhausen" userId="f936325e679bc91d" providerId="LiveId" clId="{5B747336-A65B-4C7F-A4EF-6E16A7C3E621}" dt="2023-01-10T20:39:28.947" v="328" actId="20577"/>
          <ac:spMkLst>
            <pc:docMk/>
            <pc:sldMk cId="4004632328" sldId="396"/>
            <ac:spMk id="7" creationId="{4B18D636-CC10-4B1E-AA38-419DCCF2D9C9}"/>
          </ac:spMkLst>
        </pc:spChg>
        <pc:spChg chg="del mod">
          <ac:chgData name="Derek Mulhausen" userId="f936325e679bc91d" providerId="LiveId" clId="{5B747336-A65B-4C7F-A4EF-6E16A7C3E621}" dt="2023-01-10T20:42:37.450" v="331" actId="478"/>
          <ac:spMkLst>
            <pc:docMk/>
            <pc:sldMk cId="4004632328" sldId="396"/>
            <ac:spMk id="9" creationId="{0D098C43-2F2A-4100-89BC-5931039293FA}"/>
          </ac:spMkLst>
        </pc:spChg>
        <pc:spChg chg="mod">
          <ac:chgData name="Derek Mulhausen" userId="f936325e679bc91d" providerId="LiveId" clId="{5B747336-A65B-4C7F-A4EF-6E16A7C3E621}" dt="2023-01-10T21:10:34.403" v="1084" actId="20577"/>
          <ac:spMkLst>
            <pc:docMk/>
            <pc:sldMk cId="4004632328" sldId="396"/>
            <ac:spMk id="10" creationId="{1DB251F7-EBE7-46AC-A920-FFE2C5AF68EA}"/>
          </ac:spMkLst>
        </pc:spChg>
        <pc:spChg chg="del">
          <ac:chgData name="Derek Mulhausen" userId="f936325e679bc91d" providerId="LiveId" clId="{5B747336-A65B-4C7F-A4EF-6E16A7C3E621}" dt="2023-01-10T20:42:44.354" v="332" actId="478"/>
          <ac:spMkLst>
            <pc:docMk/>
            <pc:sldMk cId="4004632328" sldId="396"/>
            <ac:spMk id="13" creationId="{51E0B201-920C-DA02-331B-E843E602FF2F}"/>
          </ac:spMkLst>
        </pc:spChg>
        <pc:picChg chg="add mod">
          <ac:chgData name="Derek Mulhausen" userId="f936325e679bc91d" providerId="LiveId" clId="{5B747336-A65B-4C7F-A4EF-6E16A7C3E621}" dt="2023-01-10T21:11:31.967" v="1089" actId="1076"/>
          <ac:picMkLst>
            <pc:docMk/>
            <pc:sldMk cId="4004632328" sldId="396"/>
            <ac:picMk id="5" creationId="{BAD20184-14AF-CA63-2DFD-0CF28944CF1B}"/>
          </ac:picMkLst>
        </pc:picChg>
      </pc:sldChg>
      <pc:sldChg chg="addSp delSp modSp add mod ord modNotesTx">
        <pc:chgData name="Derek Mulhausen" userId="f936325e679bc91d" providerId="LiveId" clId="{5B747336-A65B-4C7F-A4EF-6E16A7C3E621}" dt="2023-01-11T11:37:48.802" v="3954"/>
        <pc:sldMkLst>
          <pc:docMk/>
          <pc:sldMk cId="4126489290" sldId="397"/>
        </pc:sldMkLst>
        <pc:spChg chg="mod">
          <ac:chgData name="Derek Mulhausen" userId="f936325e679bc91d" providerId="LiveId" clId="{5B747336-A65B-4C7F-A4EF-6E16A7C3E621}" dt="2023-01-11T11:19:18.961" v="3650" actId="14100"/>
          <ac:spMkLst>
            <pc:docMk/>
            <pc:sldMk cId="4126489290" sldId="397"/>
            <ac:spMk id="7" creationId="{4B18D636-CC10-4B1E-AA38-419DCCF2D9C9}"/>
          </ac:spMkLst>
        </pc:spChg>
        <pc:spChg chg="del mod">
          <ac:chgData name="Derek Mulhausen" userId="f936325e679bc91d" providerId="LiveId" clId="{5B747336-A65B-4C7F-A4EF-6E16A7C3E621}" dt="2023-01-10T21:43:25.830" v="2398" actId="478"/>
          <ac:spMkLst>
            <pc:docMk/>
            <pc:sldMk cId="4126489290" sldId="397"/>
            <ac:spMk id="9" creationId="{0D098C43-2F2A-4100-89BC-5931039293FA}"/>
          </ac:spMkLst>
        </pc:spChg>
        <pc:spChg chg="mod">
          <ac:chgData name="Derek Mulhausen" userId="f936325e679bc91d" providerId="LiveId" clId="{5B747336-A65B-4C7F-A4EF-6E16A7C3E621}" dt="2023-01-11T11:20:06.047" v="3651" actId="6549"/>
          <ac:spMkLst>
            <pc:docMk/>
            <pc:sldMk cId="4126489290" sldId="397"/>
            <ac:spMk id="10" creationId="{1DB251F7-EBE7-46AC-A920-FFE2C5AF68EA}"/>
          </ac:spMkLst>
        </pc:spChg>
        <pc:spChg chg="mod">
          <ac:chgData name="Derek Mulhausen" userId="f936325e679bc91d" providerId="LiveId" clId="{5B747336-A65B-4C7F-A4EF-6E16A7C3E621}" dt="2023-01-10T21:55:36.157" v="2935" actId="6549"/>
          <ac:spMkLst>
            <pc:docMk/>
            <pc:sldMk cId="4126489290" sldId="397"/>
            <ac:spMk id="13" creationId="{51E0B201-920C-DA02-331B-E843E602FF2F}"/>
          </ac:spMkLst>
        </pc:spChg>
        <pc:picChg chg="add mod">
          <ac:chgData name="Derek Mulhausen" userId="f936325e679bc91d" providerId="LiveId" clId="{5B747336-A65B-4C7F-A4EF-6E16A7C3E621}" dt="2023-01-11T11:20:25.373" v="3654" actId="14100"/>
          <ac:picMkLst>
            <pc:docMk/>
            <pc:sldMk cId="4126489290" sldId="397"/>
            <ac:picMk id="4" creationId="{FFEFBD02-4186-D9B3-6737-2842A5A2FBE2}"/>
          </ac:picMkLst>
        </pc:picChg>
      </pc:sldChg>
      <pc:sldChg chg="addSp delSp modSp add mod modNotesTx">
        <pc:chgData name="Derek Mulhausen" userId="f936325e679bc91d" providerId="LiveId" clId="{5B747336-A65B-4C7F-A4EF-6E16A7C3E621}" dt="2023-01-11T20:48:54.191" v="6715" actId="20577"/>
        <pc:sldMkLst>
          <pc:docMk/>
          <pc:sldMk cId="3011843304" sldId="398"/>
        </pc:sldMkLst>
        <pc:spChg chg="del">
          <ac:chgData name="Derek Mulhausen" userId="f936325e679bc91d" providerId="LiveId" clId="{5B747336-A65B-4C7F-A4EF-6E16A7C3E621}" dt="2023-01-11T00:54:45.446" v="3259" actId="478"/>
          <ac:spMkLst>
            <pc:docMk/>
            <pc:sldMk cId="3011843304" sldId="398"/>
            <ac:spMk id="3" creationId="{C5FFA809-A5F3-D259-EB1D-E103476E4262}"/>
          </ac:spMkLst>
        </pc:spChg>
        <pc:spChg chg="add mod">
          <ac:chgData name="Derek Mulhausen" userId="f936325e679bc91d" providerId="LiveId" clId="{5B747336-A65B-4C7F-A4EF-6E16A7C3E621}" dt="2023-01-11T01:03:35.848" v="3452"/>
          <ac:spMkLst>
            <pc:docMk/>
            <pc:sldMk cId="3011843304" sldId="398"/>
            <ac:spMk id="4" creationId="{F40B8C08-0514-8762-3C78-445984C50636}"/>
          </ac:spMkLst>
        </pc:spChg>
        <pc:spChg chg="mod">
          <ac:chgData name="Derek Mulhausen" userId="f936325e679bc91d" providerId="LiveId" clId="{5B747336-A65B-4C7F-A4EF-6E16A7C3E621}" dt="2023-01-11T01:02:20.773" v="3444" actId="14100"/>
          <ac:spMkLst>
            <pc:docMk/>
            <pc:sldMk cId="3011843304" sldId="398"/>
            <ac:spMk id="7" creationId="{4B18D636-CC10-4B1E-AA38-419DCCF2D9C9}"/>
          </ac:spMkLst>
        </pc:spChg>
        <pc:spChg chg="del mod">
          <ac:chgData name="Derek Mulhausen" userId="f936325e679bc91d" providerId="LiveId" clId="{5B747336-A65B-4C7F-A4EF-6E16A7C3E621}" dt="2023-01-11T00:54:33.057" v="3256" actId="478"/>
          <ac:spMkLst>
            <pc:docMk/>
            <pc:sldMk cId="3011843304" sldId="398"/>
            <ac:spMk id="9" creationId="{0D098C43-2F2A-4100-89BC-5931039293FA}"/>
          </ac:spMkLst>
        </pc:spChg>
        <pc:spChg chg="del mod">
          <ac:chgData name="Derek Mulhausen" userId="f936325e679bc91d" providerId="LiveId" clId="{5B747336-A65B-4C7F-A4EF-6E16A7C3E621}" dt="2023-01-11T00:54:40.719" v="3258" actId="478"/>
          <ac:spMkLst>
            <pc:docMk/>
            <pc:sldMk cId="3011843304" sldId="398"/>
            <ac:spMk id="10" creationId="{1DB251F7-EBE7-46AC-A920-FFE2C5AF68EA}"/>
          </ac:spMkLst>
        </pc:spChg>
        <pc:spChg chg="del mod">
          <ac:chgData name="Derek Mulhausen" userId="f936325e679bc91d" providerId="LiveId" clId="{5B747336-A65B-4C7F-A4EF-6E16A7C3E621}" dt="2023-01-11T01:02:37.356" v="3446" actId="478"/>
          <ac:spMkLst>
            <pc:docMk/>
            <pc:sldMk cId="3011843304" sldId="398"/>
            <ac:spMk id="13" creationId="{51E0B201-920C-DA02-331B-E843E602FF2F}"/>
          </ac:spMkLst>
        </pc:spChg>
        <pc:picChg chg="add mod">
          <ac:chgData name="Derek Mulhausen" userId="f936325e679bc91d" providerId="LiveId" clId="{5B747336-A65B-4C7F-A4EF-6E16A7C3E621}" dt="2023-01-11T01:03:08.555" v="3450" actId="14100"/>
          <ac:picMkLst>
            <pc:docMk/>
            <pc:sldMk cId="3011843304" sldId="398"/>
            <ac:picMk id="8" creationId="{02051D8C-DF76-F05F-4D78-FFCE523B83BA}"/>
          </ac:picMkLst>
        </pc:picChg>
      </pc:sldChg>
      <pc:sldChg chg="addSp delSp modSp add mod ord modNotesTx">
        <pc:chgData name="Derek Mulhausen" userId="f936325e679bc91d" providerId="LiveId" clId="{5B747336-A65B-4C7F-A4EF-6E16A7C3E621}" dt="2023-01-11T13:39:16.759" v="4075"/>
        <pc:sldMkLst>
          <pc:docMk/>
          <pc:sldMk cId="2478417957" sldId="399"/>
        </pc:sldMkLst>
        <pc:spChg chg="del">
          <ac:chgData name="Derek Mulhausen" userId="f936325e679bc91d" providerId="LiveId" clId="{5B747336-A65B-4C7F-A4EF-6E16A7C3E621}" dt="2023-01-11T01:40:05.689" v="3501" actId="478"/>
          <ac:spMkLst>
            <pc:docMk/>
            <pc:sldMk cId="2478417957" sldId="399"/>
            <ac:spMk id="4" creationId="{F40B8C08-0514-8762-3C78-445984C50636}"/>
          </ac:spMkLst>
        </pc:spChg>
        <pc:spChg chg="mod">
          <ac:chgData name="Derek Mulhausen" userId="f936325e679bc91d" providerId="LiveId" clId="{5B747336-A65B-4C7F-A4EF-6E16A7C3E621}" dt="2023-01-11T01:42:55.299" v="3535" actId="20577"/>
          <ac:spMkLst>
            <pc:docMk/>
            <pc:sldMk cId="2478417957" sldId="399"/>
            <ac:spMk id="7" creationId="{4B18D636-CC10-4B1E-AA38-419DCCF2D9C9}"/>
          </ac:spMkLst>
        </pc:spChg>
        <pc:spChg chg="del">
          <ac:chgData name="Derek Mulhausen" userId="f936325e679bc91d" providerId="LiveId" clId="{5B747336-A65B-4C7F-A4EF-6E16A7C3E621}" dt="2023-01-11T01:40:09.841" v="3502" actId="478"/>
          <ac:spMkLst>
            <pc:docMk/>
            <pc:sldMk cId="2478417957" sldId="399"/>
            <ac:spMk id="13" creationId="{51E0B201-920C-DA02-331B-E843E602FF2F}"/>
          </ac:spMkLst>
        </pc:spChg>
        <pc:picChg chg="add mod">
          <ac:chgData name="Derek Mulhausen" userId="f936325e679bc91d" providerId="LiveId" clId="{5B747336-A65B-4C7F-A4EF-6E16A7C3E621}" dt="2023-01-11T01:42:37.896" v="3507" actId="1076"/>
          <ac:picMkLst>
            <pc:docMk/>
            <pc:sldMk cId="2478417957" sldId="399"/>
            <ac:picMk id="3" creationId="{5928111B-F25E-F238-DD78-78D9BADE4957}"/>
          </ac:picMkLst>
        </pc:picChg>
      </pc:sldChg>
      <pc:sldChg chg="addSp delSp modSp add mod ord">
        <pc:chgData name="Derek Mulhausen" userId="f936325e679bc91d" providerId="LiveId" clId="{5B747336-A65B-4C7F-A4EF-6E16A7C3E621}" dt="2023-01-11T13:39:13.309" v="4073"/>
        <pc:sldMkLst>
          <pc:docMk/>
          <pc:sldMk cId="3534062756" sldId="400"/>
        </pc:sldMkLst>
        <pc:spChg chg="del mod">
          <ac:chgData name="Derek Mulhausen" userId="f936325e679bc91d" providerId="LiveId" clId="{5B747336-A65B-4C7F-A4EF-6E16A7C3E621}" dt="2023-01-11T01:37:06.194" v="3496" actId="478"/>
          <ac:spMkLst>
            <pc:docMk/>
            <pc:sldMk cId="3534062756" sldId="400"/>
            <ac:spMk id="4" creationId="{F40B8C08-0514-8762-3C78-445984C50636}"/>
          </ac:spMkLst>
        </pc:spChg>
        <pc:spChg chg="mod">
          <ac:chgData name="Derek Mulhausen" userId="f936325e679bc91d" providerId="LiveId" clId="{5B747336-A65B-4C7F-A4EF-6E16A7C3E621}" dt="2023-01-11T01:37:00.292" v="3494" actId="14100"/>
          <ac:spMkLst>
            <pc:docMk/>
            <pc:sldMk cId="3534062756" sldId="400"/>
            <ac:spMk id="7" creationId="{4B18D636-CC10-4B1E-AA38-419DCCF2D9C9}"/>
          </ac:spMkLst>
        </pc:spChg>
        <pc:spChg chg="del">
          <ac:chgData name="Derek Mulhausen" userId="f936325e679bc91d" providerId="LiveId" clId="{5B747336-A65B-4C7F-A4EF-6E16A7C3E621}" dt="2023-01-11T01:37:10.036" v="3497" actId="478"/>
          <ac:spMkLst>
            <pc:docMk/>
            <pc:sldMk cId="3534062756" sldId="400"/>
            <ac:spMk id="13" creationId="{51E0B201-920C-DA02-331B-E843E602FF2F}"/>
          </ac:spMkLst>
        </pc:spChg>
        <pc:picChg chg="add mod">
          <ac:chgData name="Derek Mulhausen" userId="f936325e679bc91d" providerId="LiveId" clId="{5B747336-A65B-4C7F-A4EF-6E16A7C3E621}" dt="2023-01-11T01:38:50.098" v="3500" actId="1076"/>
          <ac:picMkLst>
            <pc:docMk/>
            <pc:sldMk cId="3534062756" sldId="400"/>
            <ac:picMk id="3" creationId="{89B724FD-D47A-C243-C644-FB4EDEDC22DF}"/>
          </ac:picMkLst>
        </pc:picChg>
      </pc:sldChg>
      <pc:sldChg chg="addSp delSp modSp add mod ord">
        <pc:chgData name="Derek Mulhausen" userId="f936325e679bc91d" providerId="LiveId" clId="{5B747336-A65B-4C7F-A4EF-6E16A7C3E621}" dt="2023-01-11T21:00:40.996" v="7684" actId="20577"/>
        <pc:sldMkLst>
          <pc:docMk/>
          <pc:sldMk cId="973445548" sldId="401"/>
        </pc:sldMkLst>
        <pc:spChg chg="add mod">
          <ac:chgData name="Derek Mulhausen" userId="f936325e679bc91d" providerId="LiveId" clId="{5B747336-A65B-4C7F-A4EF-6E16A7C3E621}" dt="2023-01-11T21:00:40.996" v="7684" actId="20577"/>
          <ac:spMkLst>
            <pc:docMk/>
            <pc:sldMk cId="973445548" sldId="401"/>
            <ac:spMk id="2" creationId="{03F124CF-0E11-8C5E-9CD1-B106E4046763}"/>
          </ac:spMkLst>
        </pc:spChg>
        <pc:spChg chg="del">
          <ac:chgData name="Derek Mulhausen" userId="f936325e679bc91d" providerId="LiveId" clId="{5B747336-A65B-4C7F-A4EF-6E16A7C3E621}" dt="2023-01-11T20:59:07.642" v="7535" actId="478"/>
          <ac:spMkLst>
            <pc:docMk/>
            <pc:sldMk cId="973445548" sldId="401"/>
            <ac:spMk id="4" creationId="{F40B8C08-0514-8762-3C78-445984C50636}"/>
          </ac:spMkLst>
        </pc:spChg>
        <pc:spChg chg="mod">
          <ac:chgData name="Derek Mulhausen" userId="f936325e679bc91d" providerId="LiveId" clId="{5B747336-A65B-4C7F-A4EF-6E16A7C3E621}" dt="2023-01-11T20:58:52.480" v="7534" actId="20577"/>
          <ac:spMkLst>
            <pc:docMk/>
            <pc:sldMk cId="973445548" sldId="401"/>
            <ac:spMk id="7" creationId="{4B18D636-CC10-4B1E-AA38-419DCCF2D9C9}"/>
          </ac:spMkLst>
        </pc:spChg>
        <pc:spChg chg="del">
          <ac:chgData name="Derek Mulhausen" userId="f936325e679bc91d" providerId="LiveId" clId="{5B747336-A65B-4C7F-A4EF-6E16A7C3E621}" dt="2023-01-11T20:59:11.461" v="7536" actId="478"/>
          <ac:spMkLst>
            <pc:docMk/>
            <pc:sldMk cId="973445548" sldId="401"/>
            <ac:spMk id="13" creationId="{51E0B201-920C-DA02-331B-E843E602FF2F}"/>
          </ac:spMkLst>
        </pc:spChg>
      </pc:sldChg>
      <pc:sldChg chg="addSp modSp add mod ord modNotesTx">
        <pc:chgData name="Derek Mulhausen" userId="f936325e679bc91d" providerId="LiveId" clId="{5B747336-A65B-4C7F-A4EF-6E16A7C3E621}" dt="2023-01-11T13:40:47.712" v="4182" actId="20577"/>
        <pc:sldMkLst>
          <pc:docMk/>
          <pc:sldMk cId="3334472259" sldId="402"/>
        </pc:sldMkLst>
        <pc:spChg chg="mod">
          <ac:chgData name="Derek Mulhausen" userId="f936325e679bc91d" providerId="LiveId" clId="{5B747336-A65B-4C7F-A4EF-6E16A7C3E621}" dt="2023-01-11T02:16:16.199" v="3603" actId="20577"/>
          <ac:spMkLst>
            <pc:docMk/>
            <pc:sldMk cId="3334472259" sldId="402"/>
            <ac:spMk id="7" creationId="{4B18D636-CC10-4B1E-AA38-419DCCF2D9C9}"/>
          </ac:spMkLst>
        </pc:spChg>
        <pc:picChg chg="add mod">
          <ac:chgData name="Derek Mulhausen" userId="f936325e679bc91d" providerId="LiveId" clId="{5B747336-A65B-4C7F-A4EF-6E16A7C3E621}" dt="2023-01-11T02:16:05.283" v="3584" actId="1076"/>
          <ac:picMkLst>
            <pc:docMk/>
            <pc:sldMk cId="3334472259" sldId="402"/>
            <ac:picMk id="3" creationId="{9D22A520-B973-B964-DF16-25AF3DD21786}"/>
          </ac:picMkLst>
        </pc:picChg>
      </pc:sldChg>
      <pc:sldChg chg="addSp modSp add mod ord modNotesTx">
        <pc:chgData name="Derek Mulhausen" userId="f936325e679bc91d" providerId="LiveId" clId="{5B747336-A65B-4C7F-A4EF-6E16A7C3E621}" dt="2023-01-11T12:39:55.844" v="4048" actId="20577"/>
        <pc:sldMkLst>
          <pc:docMk/>
          <pc:sldMk cId="2488579935" sldId="403"/>
        </pc:sldMkLst>
        <pc:spChg chg="mod">
          <ac:chgData name="Derek Mulhausen" userId="f936325e679bc91d" providerId="LiveId" clId="{5B747336-A65B-4C7F-A4EF-6E16A7C3E621}" dt="2023-01-11T02:01:43.875" v="3580" actId="20577"/>
          <ac:spMkLst>
            <pc:docMk/>
            <pc:sldMk cId="2488579935" sldId="403"/>
            <ac:spMk id="7" creationId="{4B18D636-CC10-4B1E-AA38-419DCCF2D9C9}"/>
          </ac:spMkLst>
        </pc:spChg>
        <pc:picChg chg="add mod">
          <ac:chgData name="Derek Mulhausen" userId="f936325e679bc91d" providerId="LiveId" clId="{5B747336-A65B-4C7F-A4EF-6E16A7C3E621}" dt="2023-01-11T01:51:34.110" v="3548" actId="1076"/>
          <ac:picMkLst>
            <pc:docMk/>
            <pc:sldMk cId="2488579935" sldId="403"/>
            <ac:picMk id="3" creationId="{FE978A7D-231F-8311-01BE-54B6AB6C3F9E}"/>
          </ac:picMkLst>
        </pc:picChg>
      </pc:sldChg>
      <pc:sldChg chg="addSp delSp modSp add mod ord modAnim modNotesTx">
        <pc:chgData name="Derek Mulhausen" userId="f936325e679bc91d" providerId="LiveId" clId="{5B747336-A65B-4C7F-A4EF-6E16A7C3E621}" dt="2023-01-11T21:06:09.618" v="7875"/>
        <pc:sldMkLst>
          <pc:docMk/>
          <pc:sldMk cId="534589246" sldId="404"/>
        </pc:sldMkLst>
        <pc:spChg chg="add del mod">
          <ac:chgData name="Derek Mulhausen" userId="f936325e679bc91d" providerId="LiveId" clId="{5B747336-A65B-4C7F-A4EF-6E16A7C3E621}" dt="2023-01-11T11:31:37.147" v="3753"/>
          <ac:spMkLst>
            <pc:docMk/>
            <pc:sldMk cId="534589246" sldId="404"/>
            <ac:spMk id="2" creationId="{C759DCE0-DFE6-5724-90C4-2FA26846E1A9}"/>
          </ac:spMkLst>
        </pc:spChg>
        <pc:spChg chg="add del">
          <ac:chgData name="Derek Mulhausen" userId="f936325e679bc91d" providerId="LiveId" clId="{5B747336-A65B-4C7F-A4EF-6E16A7C3E621}" dt="2023-01-11T11:31:00.824" v="3748" actId="22"/>
          <ac:spMkLst>
            <pc:docMk/>
            <pc:sldMk cId="534589246" sldId="404"/>
            <ac:spMk id="5" creationId="{D2888619-D250-902E-5E0D-B88F7C1C8854}"/>
          </ac:spMkLst>
        </pc:spChg>
        <pc:spChg chg="mod">
          <ac:chgData name="Derek Mulhausen" userId="f936325e679bc91d" providerId="LiveId" clId="{5B747336-A65B-4C7F-A4EF-6E16A7C3E621}" dt="2023-01-11T11:32:40.014" v="3827" actId="20577"/>
          <ac:spMkLst>
            <pc:docMk/>
            <pc:sldMk cId="534589246" sldId="404"/>
            <ac:spMk id="7" creationId="{4B18D636-CC10-4B1E-AA38-419DCCF2D9C9}"/>
          </ac:spMkLst>
        </pc:spChg>
        <pc:spChg chg="add mod">
          <ac:chgData name="Derek Mulhausen" userId="f936325e679bc91d" providerId="LiveId" clId="{5B747336-A65B-4C7F-A4EF-6E16A7C3E621}" dt="2023-01-11T15:40:33.810" v="5985" actId="20577"/>
          <ac:spMkLst>
            <pc:docMk/>
            <pc:sldMk cId="534589246" sldId="404"/>
            <ac:spMk id="8" creationId="{4426644C-D220-DB26-E674-657E1AF0B9A2}"/>
          </ac:spMkLst>
        </pc:spChg>
        <pc:picChg chg="add mod">
          <ac:chgData name="Derek Mulhausen" userId="f936325e679bc91d" providerId="LiveId" clId="{5B747336-A65B-4C7F-A4EF-6E16A7C3E621}" dt="2023-01-11T11:36:20.156" v="3889" actId="1076"/>
          <ac:picMkLst>
            <pc:docMk/>
            <pc:sldMk cId="534589246" sldId="404"/>
            <ac:picMk id="9" creationId="{7DE1EECD-1AE8-16E5-F9E2-C19B2D461EB2}"/>
          </ac:picMkLst>
        </pc:picChg>
      </pc:sldChg>
      <pc:sldChg chg="delSp modSp add mod ord modTransition modAnim modNotesTx">
        <pc:chgData name="Derek Mulhausen" userId="f936325e679bc91d" providerId="LiveId" clId="{5B747336-A65B-4C7F-A4EF-6E16A7C3E621}" dt="2023-01-11T21:14:51.330" v="7968"/>
        <pc:sldMkLst>
          <pc:docMk/>
          <pc:sldMk cId="2553616018" sldId="405"/>
        </pc:sldMkLst>
        <pc:spChg chg="del">
          <ac:chgData name="Derek Mulhausen" userId="f936325e679bc91d" providerId="LiveId" clId="{5B747336-A65B-4C7F-A4EF-6E16A7C3E621}" dt="2023-01-11T21:03:53.826" v="7737" actId="478"/>
          <ac:spMkLst>
            <pc:docMk/>
            <pc:sldMk cId="2553616018" sldId="405"/>
            <ac:spMk id="4" creationId="{F40B8C08-0514-8762-3C78-445984C50636}"/>
          </ac:spMkLst>
        </pc:spChg>
        <pc:spChg chg="mod">
          <ac:chgData name="Derek Mulhausen" userId="f936325e679bc91d" providerId="LiveId" clId="{5B747336-A65B-4C7F-A4EF-6E16A7C3E621}" dt="2023-01-11T21:02:41.374" v="7736" actId="20577"/>
          <ac:spMkLst>
            <pc:docMk/>
            <pc:sldMk cId="2553616018" sldId="405"/>
            <ac:spMk id="7" creationId="{4B18D636-CC10-4B1E-AA38-419DCCF2D9C9}"/>
          </ac:spMkLst>
        </pc:spChg>
        <pc:spChg chg="mod">
          <ac:chgData name="Derek Mulhausen" userId="f936325e679bc91d" providerId="LiveId" clId="{5B747336-A65B-4C7F-A4EF-6E16A7C3E621}" dt="2023-01-11T21:05:00.939" v="7868" actId="20577"/>
          <ac:spMkLst>
            <pc:docMk/>
            <pc:sldMk cId="2553616018" sldId="405"/>
            <ac:spMk id="8" creationId="{4426644C-D220-DB26-E674-657E1AF0B9A2}"/>
          </ac:spMkLst>
        </pc:spChg>
        <pc:picChg chg="del">
          <ac:chgData name="Derek Mulhausen" userId="f936325e679bc91d" providerId="LiveId" clId="{5B747336-A65B-4C7F-A4EF-6E16A7C3E621}" dt="2023-01-11T11:39:10.407" v="3962" actId="478"/>
          <ac:picMkLst>
            <pc:docMk/>
            <pc:sldMk cId="2553616018" sldId="405"/>
            <ac:picMk id="9" creationId="{7DE1EECD-1AE8-16E5-F9E2-C19B2D461EB2}"/>
          </ac:picMkLst>
        </pc:picChg>
      </pc:sldChg>
      <pc:sldChg chg="add del">
        <pc:chgData name="Derek Mulhausen" userId="f936325e679bc91d" providerId="LiveId" clId="{5B747336-A65B-4C7F-A4EF-6E16A7C3E621}" dt="2023-01-11T15:42:12.465" v="5988" actId="47"/>
        <pc:sldMkLst>
          <pc:docMk/>
          <pc:sldMk cId="368112346" sldId="406"/>
        </pc:sldMkLst>
      </pc:sldChg>
      <pc:sldChg chg="addSp delSp modSp add mod modAnim modNotesTx">
        <pc:chgData name="Derek Mulhausen" userId="f936325e679bc91d" providerId="LiveId" clId="{5B747336-A65B-4C7F-A4EF-6E16A7C3E621}" dt="2023-01-12T00:20:35.034" v="8673" actId="1076"/>
        <pc:sldMkLst>
          <pc:docMk/>
          <pc:sldMk cId="4057490509" sldId="406"/>
        </pc:sldMkLst>
        <pc:spChg chg="add mod">
          <ac:chgData name="Derek Mulhausen" userId="f936325e679bc91d" providerId="LiveId" clId="{5B747336-A65B-4C7F-A4EF-6E16A7C3E621}" dt="2023-01-12T00:20:35.034" v="8673" actId="1076"/>
          <ac:spMkLst>
            <pc:docMk/>
            <pc:sldMk cId="4057490509" sldId="406"/>
            <ac:spMk id="3" creationId="{87A5D452-4E1F-C55B-254F-82F0BE6037D5}"/>
          </ac:spMkLst>
        </pc:spChg>
        <pc:spChg chg="mod">
          <ac:chgData name="Derek Mulhausen" userId="f936325e679bc91d" providerId="LiveId" clId="{5B747336-A65B-4C7F-A4EF-6E16A7C3E621}" dt="2023-01-12T00:15:15.993" v="8079" actId="14100"/>
          <ac:spMkLst>
            <pc:docMk/>
            <pc:sldMk cId="4057490509" sldId="406"/>
            <ac:spMk id="7" creationId="{4B18D636-CC10-4B1E-AA38-419DCCF2D9C9}"/>
          </ac:spMkLst>
        </pc:spChg>
        <pc:spChg chg="mod">
          <ac:chgData name="Derek Mulhausen" userId="f936325e679bc91d" providerId="LiveId" clId="{5B747336-A65B-4C7F-A4EF-6E16A7C3E621}" dt="2023-01-12T00:18:30.452" v="8668" actId="404"/>
          <ac:spMkLst>
            <pc:docMk/>
            <pc:sldMk cId="4057490509" sldId="406"/>
            <ac:spMk id="8" creationId="{4426644C-D220-DB26-E674-657E1AF0B9A2}"/>
          </ac:spMkLst>
        </pc:spChg>
        <pc:spChg chg="del">
          <ac:chgData name="Derek Mulhausen" userId="f936325e679bc91d" providerId="LiveId" clId="{5B747336-A65B-4C7F-A4EF-6E16A7C3E621}" dt="2023-01-12T00:15:04.515" v="8078" actId="478"/>
          <ac:spMkLst>
            <pc:docMk/>
            <pc:sldMk cId="4057490509" sldId="406"/>
            <ac:spMk id="13" creationId="{51E0B201-920C-DA02-331B-E843E602FF2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1/12/2023</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jp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amazon.com/Startup-Owners-Manual-Step-Step/dp/0984999302/ref=sr_1_1?ie=UTF8&amp;qid=1494324398&amp;sr=8-1&amp;keywords=the+startup+owner%27s+manual"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12</a:t>
            </a:fld>
            <a:endParaRPr lang="en-US"/>
          </a:p>
        </p:txBody>
      </p:sp>
    </p:spTree>
    <p:extLst>
      <p:ext uri="{BB962C8B-B14F-4D97-AF65-F5344CB8AC3E}">
        <p14:creationId xmlns:p14="http://schemas.microsoft.com/office/powerpoint/2010/main" val="1661493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13</a:t>
            </a:fld>
            <a:endParaRPr lang="en-US"/>
          </a:p>
        </p:txBody>
      </p:sp>
    </p:spTree>
    <p:extLst>
      <p:ext uri="{BB962C8B-B14F-4D97-AF65-F5344CB8AC3E}">
        <p14:creationId xmlns:p14="http://schemas.microsoft.com/office/powerpoint/2010/main" val="31741988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14</a:t>
            </a:fld>
            <a:endParaRPr lang="en-US"/>
          </a:p>
        </p:txBody>
      </p:sp>
    </p:spTree>
    <p:extLst>
      <p:ext uri="{BB962C8B-B14F-4D97-AF65-F5344CB8AC3E}">
        <p14:creationId xmlns:p14="http://schemas.microsoft.com/office/powerpoint/2010/main" val="85614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Personas were born</a:t>
            </a:r>
          </a:p>
          <a:p>
            <a:pPr marL="628650" lvl="1" indent="-171450">
              <a:buFont typeface="Arial" panose="020B0604020202020204" pitchFamily="34" charset="0"/>
              <a:buChar char="•"/>
            </a:pPr>
            <a:r>
              <a:rPr lang="en-US" dirty="0"/>
              <a:t>1983</a:t>
            </a:r>
          </a:p>
          <a:p>
            <a:pPr marL="628650" lvl="1" indent="-171450">
              <a:buFont typeface="Arial" panose="020B0604020202020204" pitchFamily="34" charset="0"/>
              <a:buChar char="•"/>
            </a:pPr>
            <a:r>
              <a:rPr lang="en-US" dirty="0"/>
              <a:t>Software Developer Alan Cooper</a:t>
            </a:r>
          </a:p>
          <a:p>
            <a:pPr marL="628650" lvl="1" indent="-171450">
              <a:buFont typeface="Arial" panose="020B0604020202020204" pitchFamily="34" charset="0"/>
              <a:buChar char="•"/>
            </a:pPr>
            <a:r>
              <a:rPr lang="en-US" dirty="0"/>
              <a:t>Created the persona of Kathy</a:t>
            </a:r>
          </a:p>
          <a:p>
            <a:pPr marL="628650" lvl="1" indent="-171450">
              <a:buFont typeface="Arial" panose="020B0604020202020204" pitchFamily="34" charset="0"/>
              <a:buChar char="•"/>
            </a:pPr>
            <a:r>
              <a:rPr lang="en-US" dirty="0"/>
              <a:t>Software technically oriented at the time but wanted to create software for users</a:t>
            </a:r>
          </a:p>
          <a:p>
            <a:pPr marL="628650" lvl="1" indent="-171450">
              <a:buFont typeface="Arial" panose="020B0604020202020204" pitchFamily="34" charset="0"/>
              <a:buChar char="•"/>
            </a:pPr>
            <a:r>
              <a:rPr lang="en-US" dirty="0"/>
              <a:t>Allowed him to see what was necessary and unnecessary</a:t>
            </a:r>
          </a:p>
          <a:p>
            <a:pPr marL="628650" lvl="1" indent="-171450">
              <a:buFont typeface="Arial" panose="020B0604020202020204" pitchFamily="34" charset="0"/>
              <a:buChar char="•"/>
            </a:pPr>
            <a:r>
              <a:rPr lang="en-US" dirty="0"/>
              <a:t>Saw what was used frequently and infrequently</a:t>
            </a:r>
          </a:p>
          <a:p>
            <a:pPr marL="628650" lvl="1" indent="-171450">
              <a:buFont typeface="Arial" panose="020B0604020202020204" pitchFamily="34" charset="0"/>
              <a:buChar char="•"/>
            </a:pPr>
            <a:r>
              <a:rPr lang="en-US" dirty="0"/>
              <a:t>Allowed discussions of what each persona would do when talking to programmers</a:t>
            </a:r>
          </a:p>
        </p:txBody>
      </p:sp>
      <p:sp>
        <p:nvSpPr>
          <p:cNvPr id="4" name="Slide Number Placeholder 3"/>
          <p:cNvSpPr>
            <a:spLocks noGrp="1"/>
          </p:cNvSpPr>
          <p:nvPr>
            <p:ph type="sldNum" sz="quarter" idx="5"/>
          </p:nvPr>
        </p:nvSpPr>
        <p:spPr/>
        <p:txBody>
          <a:bodyPr/>
          <a:lstStyle/>
          <a:p>
            <a:fld id="{1983A999-5E0E-42CA-8400-604AE921FF7C}" type="slidenum">
              <a:rPr lang="en-US" smtClean="0"/>
              <a:t>15</a:t>
            </a:fld>
            <a:endParaRPr lang="en-US"/>
          </a:p>
        </p:txBody>
      </p:sp>
    </p:spTree>
    <p:extLst>
      <p:ext uri="{BB962C8B-B14F-4D97-AF65-F5344CB8AC3E}">
        <p14:creationId xmlns:p14="http://schemas.microsoft.com/office/powerpoint/2010/main" val="42277939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16</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Fake door – no actual app, product, or service.  Like a landing page, but people normally see coming soon or work in progress since there is no product.  Example of Dropbox where the fake door measured interest before the product was developed.</a:t>
            </a:r>
          </a:p>
          <a:p>
            <a:pPr marL="171450" indent="-171450">
              <a:buFont typeface="Arial" panose="020B0604020202020204" pitchFamily="34" charset="0"/>
              <a:buChar char="•"/>
            </a:pPr>
            <a:r>
              <a:rPr lang="en-US" dirty="0"/>
              <a:t>Landing page MVP – Similar to fake door, but asks users to join a waiting list.</a:t>
            </a:r>
          </a:p>
          <a:p>
            <a:pPr marL="171450" indent="-171450">
              <a:buFont typeface="Arial" panose="020B0604020202020204" pitchFamily="34" charset="0"/>
              <a:buChar char="•"/>
            </a:pPr>
            <a:r>
              <a:rPr lang="en-US" dirty="0"/>
              <a:t>Email campaign – similar to fake door but asks to send visitors an email of the idea</a:t>
            </a:r>
          </a:p>
          <a:p>
            <a:pPr marL="171450" indent="-171450">
              <a:buFont typeface="Arial" panose="020B0604020202020204" pitchFamily="34" charset="0"/>
              <a:buChar char="•"/>
            </a:pPr>
            <a:r>
              <a:rPr lang="en-US" dirty="0"/>
              <a:t>Marketing – combines the first 3 with the addition of marketing</a:t>
            </a:r>
          </a:p>
          <a:p>
            <a:pPr marL="171450" indent="-171450">
              <a:buFont typeface="Arial" panose="020B0604020202020204" pitchFamily="34" charset="0"/>
              <a:buChar char="•"/>
            </a:pPr>
            <a:r>
              <a:rPr lang="en-US" dirty="0"/>
              <a:t>Pre-order MVP – Type of marketing MVP that asks users to order the product in advance.  GoFundMe and Kickstarter are examples of this</a:t>
            </a:r>
          </a:p>
          <a:p>
            <a:pPr marL="171450" indent="-171450">
              <a:buFont typeface="Arial" panose="020B0604020202020204" pitchFamily="34" charset="0"/>
              <a:buChar char="•"/>
            </a:pPr>
            <a:r>
              <a:rPr lang="en-US" dirty="0"/>
              <a:t>Single-feature App MVP – covers only one core feature.  This is what most picture when they think of MVPs</a:t>
            </a:r>
          </a:p>
          <a:p>
            <a:pPr marL="171450" indent="-171450">
              <a:buFont typeface="Arial" panose="020B0604020202020204" pitchFamily="34" charset="0"/>
              <a:buChar char="•"/>
            </a:pPr>
            <a:r>
              <a:rPr lang="en-US" dirty="0"/>
              <a:t>Piecemeal MVP – uses third party tools instead of building from scratch.  </a:t>
            </a:r>
          </a:p>
          <a:p>
            <a:pPr marL="628650" lvl="1" indent="-171450">
              <a:buFont typeface="Arial" panose="020B0604020202020204" pitchFamily="34" charset="0"/>
              <a:buChar char="•"/>
            </a:pPr>
            <a:r>
              <a:rPr lang="en-US" dirty="0"/>
              <a:t>Development is faster and cheaper</a:t>
            </a:r>
          </a:p>
          <a:p>
            <a:pPr marL="171450" indent="-171450">
              <a:buFont typeface="Arial" panose="020B0604020202020204" pitchFamily="34" charset="0"/>
              <a:buChar char="•"/>
            </a:pPr>
            <a:r>
              <a:rPr lang="en-US" dirty="0"/>
              <a:t>Concierge MVP – backend is run manually by people.  </a:t>
            </a:r>
          </a:p>
          <a:p>
            <a:pPr marL="628650" lvl="1" indent="-171450">
              <a:buFont typeface="Arial" panose="020B0604020202020204" pitchFamily="34" charset="0"/>
              <a:buChar char="•"/>
            </a:pPr>
            <a:r>
              <a:rPr lang="en-US" dirty="0"/>
              <a:t>Food on the table is one example where founders visited one person initially weekly and got to know them very well</a:t>
            </a:r>
          </a:p>
          <a:p>
            <a:pPr marL="628650" lvl="1" indent="-171450">
              <a:buFont typeface="Arial" panose="020B0604020202020204" pitchFamily="34" charset="0"/>
              <a:buChar char="•"/>
            </a:pPr>
            <a:r>
              <a:rPr lang="en-US" dirty="0"/>
              <a:t>9.95 was collected each week. </a:t>
            </a:r>
          </a:p>
          <a:p>
            <a:pPr marL="628650" lvl="1" indent="-171450">
              <a:buFont typeface="Arial" panose="020B0604020202020204" pitchFamily="34" charset="0"/>
              <a:buChar char="•"/>
            </a:pPr>
            <a:r>
              <a:rPr lang="en-US" dirty="0"/>
              <a:t>Automation was created when the founder treatment became unsustainable</a:t>
            </a:r>
          </a:p>
          <a:p>
            <a:pPr marL="171450" lvl="0" indent="-171450">
              <a:buFont typeface="Arial" panose="020B0604020202020204" pitchFamily="34" charset="0"/>
              <a:buChar char="•"/>
            </a:pPr>
            <a:r>
              <a:rPr lang="en-US" dirty="0"/>
              <a:t>Wizard of Oz MVP</a:t>
            </a:r>
          </a:p>
          <a:p>
            <a:pPr marL="628650" lvl="1" indent="-171450">
              <a:buFont typeface="Arial" panose="020B0604020202020204" pitchFamily="34" charset="0"/>
              <a:buChar char="•"/>
            </a:pPr>
            <a:r>
              <a:rPr lang="en-US" dirty="0"/>
              <a:t>Pay no attention to the man behind the curtain</a:t>
            </a:r>
          </a:p>
          <a:p>
            <a:pPr marL="628650" lvl="1" indent="-171450">
              <a:buFont typeface="Arial" panose="020B0604020202020204" pitchFamily="34" charset="0"/>
              <a:buChar char="•"/>
            </a:pPr>
            <a:r>
              <a:rPr lang="en-US" dirty="0"/>
              <a:t>Users are unaware that the backend is done by people instead of by automation</a:t>
            </a:r>
          </a:p>
          <a:p>
            <a:pPr marL="628650" lvl="1" indent="-171450">
              <a:buFont typeface="Arial" panose="020B0604020202020204" pitchFamily="34" charset="0"/>
              <a:buChar char="•"/>
            </a:pPr>
            <a:r>
              <a:rPr lang="en-US" dirty="0"/>
              <a:t>Amazon used this method where somebody would order a book and then it was purchased and sent manually</a:t>
            </a:r>
          </a:p>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17</a:t>
            </a:fld>
            <a:endParaRPr lang="en-US"/>
          </a:p>
        </p:txBody>
      </p:sp>
    </p:spTree>
    <p:extLst>
      <p:ext uri="{BB962C8B-B14F-4D97-AF65-F5344CB8AC3E}">
        <p14:creationId xmlns:p14="http://schemas.microsoft.com/office/powerpoint/2010/main" val="38788157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18</a:t>
            </a:fld>
            <a:endParaRPr lang="en-US"/>
          </a:p>
        </p:txBody>
      </p:sp>
    </p:spTree>
    <p:extLst>
      <p:ext uri="{BB962C8B-B14F-4D97-AF65-F5344CB8AC3E}">
        <p14:creationId xmlns:p14="http://schemas.microsoft.com/office/powerpoint/2010/main" val="5441386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19</a:t>
            </a:fld>
            <a:endParaRPr lang="en-US"/>
          </a:p>
        </p:txBody>
      </p:sp>
    </p:spTree>
    <p:extLst>
      <p:ext uri="{BB962C8B-B14F-4D97-AF65-F5344CB8AC3E}">
        <p14:creationId xmlns:p14="http://schemas.microsoft.com/office/powerpoint/2010/main" val="1536775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Overview</a:t>
            </a:r>
          </a:p>
          <a:p>
            <a:pPr marL="628650" lvl="1" indent="-171450">
              <a:buFont typeface="Arial" panose="020B0604020202020204" pitchFamily="34" charset="0"/>
              <a:buChar char="•"/>
            </a:pPr>
            <a:r>
              <a:rPr lang="en-US" dirty="0"/>
              <a:t>Founded December 1996</a:t>
            </a:r>
          </a:p>
          <a:p>
            <a:pPr marL="628650" lvl="1" indent="-171450">
              <a:buFont typeface="Arial" panose="020B0604020202020204" pitchFamily="34" charset="0"/>
              <a:buChar char="•"/>
            </a:pPr>
            <a:r>
              <a:rPr lang="en-US" dirty="0"/>
              <a:t>Goal was to set the rules for the largest consumer sector in the economy</a:t>
            </a:r>
          </a:p>
          <a:p>
            <a:pPr marL="628650" lvl="1" indent="-171450">
              <a:buFont typeface="Arial" panose="020B0604020202020204" pitchFamily="34" charset="0"/>
              <a:buChar char="•"/>
            </a:pPr>
            <a:r>
              <a:rPr lang="en-US" dirty="0"/>
              <a:t>Majority of the customers liked the business</a:t>
            </a:r>
          </a:p>
          <a:p>
            <a:pPr marL="628650" lvl="1" indent="-171450">
              <a:buFont typeface="Arial" panose="020B0604020202020204" pitchFamily="34" charset="0"/>
              <a:buChar char="•"/>
            </a:pPr>
            <a:r>
              <a:rPr lang="en-US" dirty="0"/>
              <a:t>Raised 800 million in funding</a:t>
            </a:r>
          </a:p>
          <a:p>
            <a:pPr marL="628650" lvl="1" indent="-171450">
              <a:buFont typeface="Arial" panose="020B0604020202020204" pitchFamily="34" charset="0"/>
              <a:buChar char="•"/>
            </a:pPr>
            <a:r>
              <a:rPr lang="en-US" dirty="0"/>
              <a:t>Built custom software and warehouse automation from the ground up</a:t>
            </a:r>
          </a:p>
          <a:p>
            <a:pPr marL="628650" lvl="1" indent="-171450">
              <a:buFont typeface="Arial" panose="020B0604020202020204" pitchFamily="34" charset="0"/>
              <a:buChar char="•"/>
            </a:pPr>
            <a:r>
              <a:rPr lang="en-US" dirty="0"/>
              <a:t>Beta tested in May 1999 with 40 million dollar distribution center</a:t>
            </a:r>
          </a:p>
          <a:p>
            <a:pPr marL="628650" lvl="1" indent="-171450">
              <a:buFont typeface="Arial" panose="020B0604020202020204" pitchFamily="34" charset="0"/>
              <a:buChar char="•"/>
            </a:pPr>
            <a:r>
              <a:rPr lang="en-US" dirty="0"/>
              <a:t>Goal was to expand to 26 cities by 2001</a:t>
            </a:r>
          </a:p>
          <a:p>
            <a:pPr marL="628650" lvl="1" indent="-171450">
              <a:buFont typeface="Arial" panose="020B0604020202020204" pitchFamily="34" charset="0"/>
              <a:buChar char="•"/>
            </a:pPr>
            <a:r>
              <a:rPr lang="en-US" dirty="0"/>
              <a:t>Valued at 4.8 billion</a:t>
            </a:r>
          </a:p>
          <a:p>
            <a:pPr marL="171450" lvl="0" indent="-171450">
              <a:buFont typeface="Arial" panose="020B0604020202020204" pitchFamily="34" charset="0"/>
              <a:buChar char="•"/>
            </a:pPr>
            <a:r>
              <a:rPr lang="en-US" dirty="0"/>
              <a:t>Traditional route</a:t>
            </a:r>
          </a:p>
          <a:p>
            <a:pPr marL="628650" lvl="1" indent="-171450">
              <a:buFont typeface="Arial" panose="020B0604020202020204" pitchFamily="34" charset="0"/>
              <a:buChar char="•"/>
            </a:pPr>
            <a:r>
              <a:rPr lang="en-US" dirty="0"/>
              <a:t>Followed business plan to the letter</a:t>
            </a:r>
          </a:p>
          <a:p>
            <a:pPr marL="628650" lvl="1" indent="-171450">
              <a:buFont typeface="Arial" panose="020B0604020202020204" pitchFamily="34" charset="0"/>
              <a:buChar char="•"/>
            </a:pPr>
            <a:r>
              <a:rPr lang="en-US" dirty="0"/>
              <a:t>Launched on the committed date because it lined up with marketing and that was the plan</a:t>
            </a:r>
          </a:p>
          <a:p>
            <a:pPr marL="171450" lvl="0" indent="-171450">
              <a:buFont typeface="Arial" panose="020B0604020202020204" pitchFamily="34" charset="0"/>
              <a:buChar char="•"/>
            </a:pPr>
            <a:r>
              <a:rPr lang="en-US" dirty="0"/>
              <a:t>Mistakes</a:t>
            </a:r>
          </a:p>
          <a:p>
            <a:pPr marL="628650" lvl="1" indent="-171450">
              <a:buFont typeface="Arial" panose="020B0604020202020204" pitchFamily="34" charset="0"/>
              <a:buChar char="•"/>
            </a:pPr>
            <a:r>
              <a:rPr lang="en-US" dirty="0"/>
              <a:t>Did not watch cash burn</a:t>
            </a:r>
          </a:p>
          <a:p>
            <a:pPr marL="628650" lvl="1" indent="-171450">
              <a:buFont typeface="Arial" panose="020B0604020202020204" pitchFamily="34" charset="0"/>
              <a:buChar char="•"/>
            </a:pPr>
            <a:r>
              <a:rPr lang="en-US" dirty="0"/>
              <a:t>Did not look at milestones to stop and evaluate launch results</a:t>
            </a:r>
          </a:p>
          <a:p>
            <a:pPr marL="171450" lvl="0" indent="-171450">
              <a:buFont typeface="Arial" panose="020B0604020202020204" pitchFamily="34" charset="0"/>
              <a:buChar char="•"/>
            </a:pPr>
            <a:r>
              <a:rPr lang="en-US" dirty="0"/>
              <a:t>Failure</a:t>
            </a:r>
          </a:p>
          <a:p>
            <a:pPr marL="628650" lvl="1" indent="-171450">
              <a:buFont typeface="Arial" panose="020B0604020202020204" pitchFamily="34" charset="0"/>
              <a:buChar char="•"/>
            </a:pPr>
            <a:r>
              <a:rPr lang="en-US" dirty="0"/>
              <a:t>Bankrupt June 2001</a:t>
            </a:r>
          </a:p>
          <a:p>
            <a:pPr marL="628650" lvl="1" indent="-171450">
              <a:buFont typeface="Arial" panose="020B0604020202020204" pitchFamily="34" charset="0"/>
              <a:buChar char="•"/>
            </a:pPr>
            <a:r>
              <a:rPr lang="en-US" dirty="0" err="1"/>
              <a:t>Layed</a:t>
            </a:r>
            <a:r>
              <a:rPr lang="en-US" dirty="0"/>
              <a:t> off 2000 employees</a:t>
            </a:r>
          </a:p>
          <a:p>
            <a:pPr marL="628650" lvl="1" indent="-171450">
              <a:buFont typeface="Arial" panose="020B0604020202020204" pitchFamily="34" charset="0"/>
              <a:buChar char="•"/>
            </a:pPr>
            <a:r>
              <a:rPr lang="en-US" dirty="0"/>
              <a:t>Non-perishable food donated to </a:t>
            </a:r>
            <a:r>
              <a:rPr lang="en-US"/>
              <a:t>local food banks</a:t>
            </a:r>
            <a:endParaRPr lang="en-US" dirty="0"/>
          </a:p>
          <a:p>
            <a:pPr marL="628650" lvl="1"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Followed get big fast and first mover advantage</a:t>
            </a:r>
          </a:p>
          <a:p>
            <a:pPr marL="171450" indent="-171450">
              <a:buFont typeface="Arial" panose="020B0604020202020204" pitchFamily="34" charset="0"/>
              <a:buChar char="•"/>
            </a:pPr>
            <a:r>
              <a:rPr lang="en-US" dirty="0"/>
              <a:t>Didn’t do customer research</a:t>
            </a:r>
          </a:p>
          <a:p>
            <a:pPr marL="171450" indent="-171450">
              <a:buFont typeface="Arial" panose="020B0604020202020204" pitchFamily="34" charset="0"/>
              <a:buChar char="•"/>
            </a:pPr>
            <a:r>
              <a:rPr lang="en-US" dirty="0"/>
              <a:t>Didn’t follow projected sales against actual sales</a:t>
            </a:r>
          </a:p>
          <a:p>
            <a:pPr marL="171450" indent="-171450">
              <a:buFont typeface="Arial" panose="020B0604020202020204" pitchFamily="34" charset="0"/>
              <a:buChar char="•"/>
            </a:pPr>
            <a:r>
              <a:rPr lang="en-US" dirty="0"/>
              <a:t>Contracted to expand without having the sales to support it</a:t>
            </a:r>
          </a:p>
          <a:p>
            <a:pPr marL="171450" indent="-171450">
              <a:buFont typeface="Arial" panose="020B0604020202020204" pitchFamily="34" charset="0"/>
              <a:buChar char="•"/>
            </a:pPr>
            <a:r>
              <a:rPr lang="en-US" dirty="0"/>
              <a:t>Bankrupt in 2001 after 3 years of operation</a:t>
            </a:r>
          </a:p>
          <a:p>
            <a:pPr marL="171450" indent="-171450">
              <a:buFont typeface="Arial" panose="020B0604020202020204" pitchFamily="34" charset="0"/>
              <a:buChar char="•"/>
            </a:pPr>
            <a:r>
              <a:rPr lang="en-US" dirty="0"/>
              <a:t>Lost 800 million </a:t>
            </a:r>
          </a:p>
        </p:txBody>
      </p:sp>
      <p:sp>
        <p:nvSpPr>
          <p:cNvPr id="4" name="Slide Number Placeholder 3"/>
          <p:cNvSpPr>
            <a:spLocks noGrp="1"/>
          </p:cNvSpPr>
          <p:nvPr>
            <p:ph type="sldNum" sz="quarter" idx="5"/>
          </p:nvPr>
        </p:nvSpPr>
        <p:spPr/>
        <p:txBody>
          <a:bodyPr/>
          <a:lstStyle/>
          <a:p>
            <a:fld id="{1983A999-5E0E-42CA-8400-604AE921FF7C}" type="slidenum">
              <a:rPr lang="en-US" smtClean="0"/>
              <a:t>4</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auto">
              <a:buFont typeface="+mj-lt"/>
              <a:buAutoNum type="arabicPeriod"/>
            </a:pPr>
            <a:r>
              <a:rPr lang="en-US" b="1" i="0" dirty="0">
                <a:effectLst/>
                <a:latin typeface="Source Serif Pro" panose="020B0604020202020204" pitchFamily="18" charset="0"/>
              </a:rPr>
              <a:t>Assuming ''I know what the customer wants''</a:t>
            </a:r>
            <a:endParaRPr lang="en-US" b="0" i="0" dirty="0">
              <a:effectLst/>
              <a:latin typeface="Source Serif Pro" panose="020B0604020202020204" pitchFamily="18" charset="0"/>
            </a:endParaRPr>
          </a:p>
          <a:p>
            <a:pPr algn="l" fontAlgn="auto"/>
            <a:r>
              <a:rPr lang="en-US" b="0" i="0" dirty="0">
                <a:effectLst/>
                <a:latin typeface="Source Serif Pro" panose="020B0604020202020204" pitchFamily="18" charset="0"/>
              </a:rPr>
              <a:t>A lot of Startups try to apply an existing business model to their own company but fail to realize that on Day One, a Startup is a faith-based initiative built on guesses. It has no customers, and unless the founder is a true domain expert, he or she can only guess about the customer, problem, and business model. Yet a lot of founders take a traditional product introduction methodology and apply it on their own business.</a:t>
            </a:r>
          </a:p>
          <a:p>
            <a:pPr algn="l" fontAlgn="auto"/>
            <a:r>
              <a:rPr lang="en-US" b="0" i="0" dirty="0">
                <a:effectLst/>
                <a:latin typeface="Source Serif Pro" panose="020B0604020202020204" pitchFamily="18" charset="0"/>
              </a:rPr>
              <a:t>In my case, I also struggled and still struggle with this problem and was desperately looking for a right business model or strategy but decided to stay as flexible as possible in order to be able to change fast. </a:t>
            </a:r>
            <a:r>
              <a:rPr lang="en-US" b="0" i="0" dirty="0">
                <a:effectLst/>
                <a:latin typeface="Source Serif Pro" panose="020B0604020202020204" pitchFamily="18" charset="0"/>
                <a:hlinkClick r:id="rId3"/>
              </a:rPr>
              <a:t>As Steve Blank and Bob Dorf explain</a:t>
            </a:r>
            <a:r>
              <a:rPr lang="en-US" b="0" i="0" dirty="0">
                <a:effectLst/>
                <a:latin typeface="Source Serif Pro" panose="020B0604020202020204" pitchFamily="18" charset="0"/>
              </a:rPr>
              <a:t>: </a:t>
            </a:r>
            <a:r>
              <a:rPr lang="en-US" b="1" i="0" dirty="0">
                <a:effectLst/>
                <a:latin typeface="Source Serif Pro" panose="020B0604020202020204" pitchFamily="18" charset="0"/>
              </a:rPr>
              <a:t>''To succeed, founders need to turn hypotheses or guesses into facts as soon as possible by getting out of the building, asking customers if the hypotheses were correct, and quickly changing those that were wrong''.</a:t>
            </a:r>
            <a:endParaRPr lang="en-US" b="0" i="0" dirty="0">
              <a:effectLst/>
              <a:latin typeface="Source Serif Pro" panose="020B0604020202020204" pitchFamily="18" charset="0"/>
            </a:endParaRPr>
          </a:p>
          <a:p>
            <a:pPr algn="l" fontAlgn="auto"/>
            <a:r>
              <a:rPr lang="en-US" b="1" i="0" dirty="0">
                <a:effectLst/>
                <a:latin typeface="Source Serif Pro" panose="020B0604020202020204" pitchFamily="18" charset="0"/>
              </a:rPr>
              <a:t>2. The ''I know what features to build'' flaw</a:t>
            </a:r>
            <a:endParaRPr lang="en-US" b="0" i="0" dirty="0">
              <a:effectLst/>
              <a:latin typeface="Source Serif Pro" panose="020B0604020202020204" pitchFamily="18" charset="0"/>
            </a:endParaRPr>
          </a:p>
          <a:p>
            <a:pPr algn="l" fontAlgn="auto"/>
            <a:r>
              <a:rPr lang="en-US" b="0" i="0" dirty="0">
                <a:effectLst/>
                <a:latin typeface="Source Serif Pro" panose="020B0604020202020204" pitchFamily="18" charset="0"/>
              </a:rPr>
              <a:t>At the end the customer is always right, and assuming you know what the customer wants and needs can be a huge risk. Some founders ask themselves why their product failed while they were designing, and building a fully featured product using classic product development methods without ever leaving their building. </a:t>
            </a:r>
            <a:r>
              <a:rPr lang="en-US" b="1" i="0" dirty="0">
                <a:effectLst/>
                <a:latin typeface="Source Serif Pro" panose="020B0604020202020204" pitchFamily="18" charset="0"/>
              </a:rPr>
              <a:t>Without direct and continuous customer contact, it's unknown whether the features appeal to customers. </a:t>
            </a:r>
            <a:r>
              <a:rPr lang="en-US" b="0" i="0" dirty="0">
                <a:effectLst/>
                <a:latin typeface="Source Serif Pro" panose="020B0604020202020204" pitchFamily="18" charset="0"/>
              </a:rPr>
              <a:t>Fixing the product mistakes after building and shipping the entire product is costly and time consuming, if not deadly. Therefore as a Startup you need to be in contact with your customers from day one and constantly ask them for feedback.</a:t>
            </a:r>
          </a:p>
          <a:p>
            <a:pPr algn="l" fontAlgn="auto"/>
            <a:r>
              <a:rPr lang="en-US" b="0" i="0" dirty="0">
                <a:effectLst/>
                <a:latin typeface="Source Serif Pro" panose="020B0604020202020204" pitchFamily="18" charset="0"/>
              </a:rPr>
              <a:t>In my case I sent several prototype backpacks to potential customers. The feedback we received every time was of incredible value. Based on that feedback we modified the product every time and we are still in the process of testing and modifying before we start selling. </a:t>
            </a:r>
            <a:r>
              <a:rPr lang="en-US" b="1" i="0" dirty="0">
                <a:effectLst/>
                <a:latin typeface="Source Serif Pro" panose="020B0604020202020204" pitchFamily="18" charset="0"/>
              </a:rPr>
              <a:t>The bottom line here is that you should not be afraid to fail your way to a great product.</a:t>
            </a:r>
            <a:r>
              <a:rPr lang="en-US" b="0" i="0" dirty="0">
                <a:effectLst/>
                <a:latin typeface="Source Serif Pro" panose="020B0604020202020204" pitchFamily="18" charset="0"/>
              </a:rPr>
              <a:t> Receiving negative feedback from your potential customers in this stage is crucial and necessary in order to avoid negative feedback once you start shipping.</a:t>
            </a:r>
          </a:p>
          <a:p>
            <a:pPr algn="l" fontAlgn="auto"/>
            <a:r>
              <a:rPr lang="en-US" b="1" i="0" dirty="0">
                <a:effectLst/>
                <a:latin typeface="Source Serif Pro" panose="020B0604020202020204" pitchFamily="18" charset="0"/>
              </a:rPr>
              <a:t>3. Focus on Launch Date</a:t>
            </a:r>
            <a:endParaRPr lang="en-US" b="0" i="0" dirty="0">
              <a:effectLst/>
              <a:latin typeface="Source Serif Pro" panose="020B0604020202020204" pitchFamily="18" charset="0"/>
            </a:endParaRPr>
          </a:p>
          <a:p>
            <a:pPr algn="l" fontAlgn="auto"/>
            <a:r>
              <a:rPr lang="en-US" b="0" i="0" dirty="0">
                <a:effectLst/>
                <a:latin typeface="Source Serif Pro" panose="020B0604020202020204" pitchFamily="18" charset="0"/>
              </a:rPr>
              <a:t>Time after time, only after launch does a Startup discover that not enough customers visit its website, play the game, convert to orders or they discover that the product doesn't solve a high-value problem. These Startups usually focus on traditional product introduction models where every department is focused on launch date and work towards that date. Neither management nor investors tolerate wrong turns that result in delays. Obviously every Startup or company wants to get to market and sell it, but that can't be done until the company understands </a:t>
            </a:r>
            <a:r>
              <a:rPr lang="en-US" b="0" i="1" dirty="0">
                <a:effectLst/>
                <a:latin typeface="Georgia" panose="02040502050405020303" pitchFamily="18" charset="0"/>
              </a:rPr>
              <a:t>who</a:t>
            </a:r>
            <a:r>
              <a:rPr lang="en-US" b="0" i="0" dirty="0">
                <a:effectLst/>
                <a:latin typeface="Source Serif Pro" panose="020B0604020202020204" pitchFamily="18" charset="0"/>
              </a:rPr>
              <a:t> it's selling to and </a:t>
            </a:r>
            <a:r>
              <a:rPr lang="en-US" b="0" i="1" dirty="0">
                <a:effectLst/>
                <a:latin typeface="Georgia" panose="02040502050405020303" pitchFamily="18" charset="0"/>
              </a:rPr>
              <a:t>why</a:t>
            </a:r>
            <a:r>
              <a:rPr lang="en-US" b="0" i="0" dirty="0">
                <a:effectLst/>
                <a:latin typeface="Source Serif Pro" panose="020B0604020202020204" pitchFamily="18" charset="0"/>
              </a:rPr>
              <a:t> they'll buy.</a:t>
            </a:r>
          </a:p>
          <a:p>
            <a:pPr algn="l" fontAlgn="auto"/>
            <a:r>
              <a:rPr lang="en-US" b="0" i="0" dirty="0">
                <a:effectLst/>
                <a:latin typeface="Source Serif Pro" panose="020B0604020202020204" pitchFamily="18" charset="0"/>
              </a:rPr>
              <a:t>For me this has been a very stressful factor, I have set a launch date 3 times in a row and decided to postpone it every time because the product or website was simply not ready yet. Right now we are almost finished with the preparations of the first Crowd funding campaign.</a:t>
            </a:r>
          </a:p>
          <a:p>
            <a:pPr algn="l" fontAlgn="auto"/>
            <a:r>
              <a:rPr lang="en-US" b="1" i="0" dirty="0">
                <a:effectLst/>
                <a:latin typeface="Source Serif Pro" panose="020B0604020202020204" pitchFamily="18" charset="0"/>
              </a:rPr>
              <a:t>4. Emphasis on execution instead of hypotheses, testing, learning, and iteration</a:t>
            </a:r>
            <a:endParaRPr lang="en-US" b="0" i="0" dirty="0">
              <a:effectLst/>
              <a:latin typeface="Source Serif Pro" panose="020B0604020202020204" pitchFamily="18" charset="0"/>
            </a:endParaRPr>
          </a:p>
          <a:p>
            <a:pPr algn="l" fontAlgn="auto"/>
            <a:r>
              <a:rPr lang="en-US" b="0" i="0" dirty="0">
                <a:effectLst/>
                <a:latin typeface="Source Serif Pro" panose="020B0604020202020204" pitchFamily="18" charset="0"/>
              </a:rPr>
              <a:t>While established companies execute business models where customers, problems, and necessary product features are all known, Startups need to operate in a ''search'' mode as they test and prove every one of their initial hypotheses. They learn from the results of each test, refine the hypothesis and test again, all in search of a repeatable, scalable and profitable business model. </a:t>
            </a:r>
            <a:r>
              <a:rPr lang="en-US" b="1" i="0" dirty="0">
                <a:effectLst/>
                <a:latin typeface="Source Serif Pro" panose="020B0604020202020204" pitchFamily="18" charset="0"/>
              </a:rPr>
              <a:t>The ability to learn from missteps distinguishes a successful Startup.</a:t>
            </a:r>
            <a:endParaRPr lang="en-US" b="0" i="0" dirty="0">
              <a:effectLst/>
              <a:latin typeface="Source Serif Pro" panose="020B0604020202020204" pitchFamily="18" charset="0"/>
            </a:endParaRPr>
          </a:p>
          <a:p>
            <a:pPr algn="l" fontAlgn="auto"/>
            <a:r>
              <a:rPr lang="en-US" b="1" i="0" dirty="0">
                <a:effectLst/>
                <a:latin typeface="Source Serif Pro" panose="020B0604020202020204" pitchFamily="18" charset="0"/>
              </a:rPr>
              <a:t>5. Traditional business plans presume no trial and no error</a:t>
            </a:r>
            <a:endParaRPr lang="en-US" b="0" i="0" dirty="0">
              <a:effectLst/>
              <a:latin typeface="Source Serif Pro" panose="020B0604020202020204" pitchFamily="18" charset="0"/>
            </a:endParaRPr>
          </a:p>
          <a:p>
            <a:pPr algn="l" fontAlgn="auto"/>
            <a:r>
              <a:rPr lang="en-US" b="0" i="0" dirty="0">
                <a:effectLst/>
                <a:latin typeface="Source Serif Pro" panose="020B0604020202020204" pitchFamily="18" charset="0"/>
              </a:rPr>
              <a:t>Instead of asking ''How many days to the launch date? or ''What's in our sales pipeline? a Startup's board and management team need to ask specific questions about results of its long list of tests and experiments to validate all components of its business model. If these questions aren't asked, time is wasted.</a:t>
            </a:r>
          </a:p>
          <a:p>
            <a:pPr algn="l" fontAlgn="auto"/>
            <a:r>
              <a:rPr lang="en-US" b="1" i="0" dirty="0">
                <a:effectLst/>
                <a:latin typeface="Source Serif Pro" panose="020B0604020202020204" pitchFamily="18" charset="0"/>
              </a:rPr>
              <a:t>6. Confusing traditional job titles with what a Startup needs to accomplish</a:t>
            </a:r>
            <a:endParaRPr lang="en-US" b="0" i="0" dirty="0">
              <a:effectLst/>
              <a:latin typeface="Source Serif Pro" panose="020B0604020202020204" pitchFamily="18" charset="0"/>
            </a:endParaRPr>
          </a:p>
          <a:p>
            <a:pPr algn="l" fontAlgn="auto"/>
            <a:r>
              <a:rPr lang="en-US" b="0" i="0" dirty="0">
                <a:effectLst/>
                <a:latin typeface="Source Serif Pro" panose="020B0604020202020204" pitchFamily="18" charset="0"/>
              </a:rPr>
              <a:t>The title Sales in an existing company reflects a team repeatedly selling a known product to a well-understood group of customers with standard presentations, prices, terms and conditions. Startups by definition have few if any of these known elements. In fact, they're out searching them! The demands of customer discovery </a:t>
            </a:r>
            <a:r>
              <a:rPr lang="en-US" b="1" i="0" dirty="0">
                <a:effectLst/>
                <a:latin typeface="Source Serif Pro" panose="020B0604020202020204" pitchFamily="18" charset="0"/>
              </a:rPr>
              <a:t>require people who are comfortable with change, chaos, and learning from failure and are at ease working in risky unstable situations without a roadmap.</a:t>
            </a:r>
            <a:endParaRPr lang="en-US" b="0" i="0" dirty="0">
              <a:effectLst/>
              <a:latin typeface="Source Serif Pro" panose="020B0604020202020204" pitchFamily="18" charset="0"/>
            </a:endParaRPr>
          </a:p>
          <a:p>
            <a:pPr algn="l" fontAlgn="auto"/>
            <a:r>
              <a:rPr lang="en-US" b="1" i="0" dirty="0">
                <a:effectLst/>
                <a:latin typeface="Source Serif Pro" panose="020B0604020202020204" pitchFamily="18" charset="0"/>
              </a:rPr>
              <a:t>7. Sales and marketing execute to a plan</a:t>
            </a:r>
            <a:endParaRPr lang="en-US" b="0" i="0" dirty="0">
              <a:effectLst/>
              <a:latin typeface="Source Serif Pro" panose="020B0604020202020204" pitchFamily="18" charset="0"/>
            </a:endParaRPr>
          </a:p>
          <a:p>
            <a:pPr algn="l" fontAlgn="auto"/>
            <a:r>
              <a:rPr lang="en-US" b="0" i="0" dirty="0">
                <a:effectLst/>
                <a:latin typeface="Source Serif Pro" panose="020B0604020202020204" pitchFamily="18" charset="0"/>
              </a:rPr>
              <a:t>Hiring VPs and execs with the right titles but the wrong skills leads to further Startup trouble, because they will follow the traditional business plan and product introduction model and measure progress against ''the plan''. But the hypotheses in the business plan aren't tested yet, so you need to be flexible for changes and work in a fast changing environment.</a:t>
            </a:r>
            <a:r>
              <a:rPr lang="en-US" b="1" i="0" dirty="0">
                <a:effectLst/>
                <a:latin typeface="Source Serif Pro" panose="020B0604020202020204" pitchFamily="18" charset="0"/>
              </a:rPr>
              <a:t> In a majority of Startups, measuring progress against a product launch or revenue plan is simply false progress</a:t>
            </a:r>
            <a:r>
              <a:rPr lang="en-US" b="0" i="0" dirty="0">
                <a:effectLst/>
                <a:latin typeface="Source Serif Pro" panose="020B0604020202020204" pitchFamily="18" charset="0"/>
              </a:rPr>
              <a:t>, since it transpires in a vacuum absent real customer feedback, instead of searching for an understanding of customers and their problems and replacing assumptions with facts.</a:t>
            </a:r>
          </a:p>
          <a:p>
            <a:pPr algn="l" fontAlgn="auto"/>
            <a:r>
              <a:rPr lang="en-US" b="1" i="0" dirty="0">
                <a:effectLst/>
                <a:latin typeface="Source Serif Pro" panose="020B0604020202020204" pitchFamily="18" charset="0"/>
              </a:rPr>
              <a:t>8. Presumption of success leads to premature scaling</a:t>
            </a:r>
            <a:endParaRPr lang="en-US" b="0" i="0" dirty="0">
              <a:effectLst/>
              <a:latin typeface="Source Serif Pro" panose="020B0604020202020204" pitchFamily="18" charset="0"/>
            </a:endParaRPr>
          </a:p>
          <a:p>
            <a:pPr algn="l" fontAlgn="auto"/>
            <a:r>
              <a:rPr lang="en-US" b="0" i="0" dirty="0">
                <a:effectLst/>
                <a:latin typeface="Source Serif Pro" panose="020B0604020202020204" pitchFamily="18" charset="0"/>
              </a:rPr>
              <a:t>The business plan, its revenue forecast, and the product introduction model assume that every step a Startup takes proceeds flawlessly and smoothly to the next. The model leaves little room for error, learning or customer feedback. Nothing says, ''Stop or slow down hiring until you understand customers''. This leads to premature scaling. </a:t>
            </a:r>
            <a:r>
              <a:rPr lang="en-US" b="1" i="0" dirty="0">
                <a:effectLst/>
                <a:latin typeface="Source Serif Pro" panose="020B0604020202020204" pitchFamily="18" charset="0"/>
              </a:rPr>
              <a:t>Hiring and spending should accelerate only after sales and marketing have become predictable, repeatable and scalable processes - not when the plan says they're scheduled to begin.</a:t>
            </a:r>
            <a:endParaRPr lang="en-US" b="0" i="0" dirty="0">
              <a:effectLst/>
              <a:latin typeface="Source Serif Pro" panose="020B0604020202020204" pitchFamily="18" charset="0"/>
            </a:endParaRPr>
          </a:p>
          <a:p>
            <a:pPr algn="l" fontAlgn="auto"/>
            <a:r>
              <a:rPr lang="en-US" b="1" i="0" dirty="0">
                <a:effectLst/>
                <a:latin typeface="Source Serif Pro" panose="020B0604020202020204" pitchFamily="18" charset="0"/>
              </a:rPr>
              <a:t>9. Management by crisis leads to a death spiral</a:t>
            </a:r>
            <a:endParaRPr lang="en-US" b="0" i="0" dirty="0">
              <a:effectLst/>
              <a:latin typeface="Source Serif Pro" panose="020B0604020202020204" pitchFamily="18" charset="0"/>
            </a:endParaRPr>
          </a:p>
          <a:p>
            <a:pPr algn="l" fontAlgn="auto"/>
            <a:r>
              <a:rPr lang="en-US" b="0" i="0" dirty="0">
                <a:effectLst/>
                <a:latin typeface="Source Serif Pro" panose="020B0604020202020204" pitchFamily="18" charset="0"/>
              </a:rPr>
              <a:t>When Startups made all the above mentioned mistakes it will find itself in a crisis by the time of their first customer shipment and they realize they were completely wrong about their sales forecast. The problem here is not always an incorrect sales strategy or positioning. </a:t>
            </a:r>
            <a:r>
              <a:rPr lang="en-US" b="1" i="0" dirty="0">
                <a:effectLst/>
                <a:latin typeface="Source Serif Pro" panose="020B0604020202020204" pitchFamily="18" charset="0"/>
              </a:rPr>
              <a:t>The problem is that no business plan survives first contact with customers. </a:t>
            </a:r>
            <a:r>
              <a:rPr lang="en-US" b="0" i="0" dirty="0">
                <a:effectLst/>
                <a:latin typeface="Source Serif Pro" panose="020B0604020202020204" pitchFamily="18" charset="0"/>
              </a:rPr>
              <a:t>And when you've burned a lot of money on the wrong strategy because you don't know your customers well enough, it can lead to the end of your company.</a:t>
            </a:r>
          </a:p>
          <a:p>
            <a:pPr algn="l" fontAlgn="auto"/>
            <a:r>
              <a:rPr lang="en-US" b="0" i="0" dirty="0">
                <a:effectLst/>
                <a:latin typeface="Source Serif Pro" panose="020B0604020202020204" pitchFamily="18" charset="0"/>
              </a:rPr>
              <a:t>As a learning entrepreneur myself, I don't know if all the steps I am taking right now, in order to create one of the best Smart Travel Backpacks out there, are the right steps.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1900563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effectLst/>
                <a:latin typeface="roboto-slab"/>
              </a:rPr>
              <a:t>1. Entrepreneurs are everywhere</a:t>
            </a:r>
            <a:endParaRPr lang="en-US" b="0" i="0" dirty="0">
              <a:effectLst/>
              <a:latin typeface="roboto-slab"/>
            </a:endParaRPr>
          </a:p>
          <a:p>
            <a:pPr algn="l"/>
            <a:r>
              <a:rPr lang="en-US" b="0" i="0" dirty="0">
                <a:effectLst/>
                <a:latin typeface="roboto-slab"/>
              </a:rPr>
              <a:t>There are many types of entrepreneurs and startups. Tons of opportunities exist that entrepreneurs can take advantage of to build a successful business.</a:t>
            </a:r>
          </a:p>
          <a:p>
            <a:pPr algn="l"/>
            <a:r>
              <a:rPr lang="en-US" b="1" i="0" dirty="0">
                <a:effectLst/>
                <a:latin typeface="roboto-slab"/>
              </a:rPr>
              <a:t>2. Entrepreneurship is management</a:t>
            </a:r>
            <a:endParaRPr lang="en-US" b="0" i="0" dirty="0">
              <a:effectLst/>
              <a:latin typeface="roboto-slab"/>
            </a:endParaRPr>
          </a:p>
          <a:p>
            <a:pPr algn="l"/>
            <a:r>
              <a:rPr lang="en-US" b="0" i="0" dirty="0">
                <a:effectLst/>
                <a:latin typeface="roboto-slab"/>
              </a:rPr>
              <a:t>Startups need management just like any company. However, lean startups have a unique type. Having flexible, learning oriented management makes for a successful lean startup.</a:t>
            </a:r>
          </a:p>
          <a:p>
            <a:pPr algn="l"/>
            <a:r>
              <a:rPr lang="en-US" b="1" i="0" dirty="0">
                <a:effectLst/>
                <a:latin typeface="roboto-slab"/>
              </a:rPr>
              <a:t>3. Validated learning</a:t>
            </a:r>
            <a:endParaRPr lang="en-US" b="0" i="0" dirty="0">
              <a:effectLst/>
              <a:latin typeface="roboto-slab"/>
            </a:endParaRPr>
          </a:p>
          <a:p>
            <a:pPr algn="l"/>
            <a:r>
              <a:rPr lang="en-US" b="0" i="0" dirty="0">
                <a:effectLst/>
                <a:latin typeface="roboto-slab"/>
              </a:rPr>
              <a:t>Lean startups primarily serve customers with their products. They adapt to the needs of the target market by learning exactly what it is that customers want. Through experimentation, they find what works best.</a:t>
            </a:r>
          </a:p>
          <a:p>
            <a:pPr algn="l"/>
            <a:r>
              <a:rPr lang="en-US" b="1" i="0" dirty="0">
                <a:effectLst/>
                <a:latin typeface="roboto-slab"/>
              </a:rPr>
              <a:t>4. Innovation Accounting</a:t>
            </a:r>
            <a:endParaRPr lang="en-US" b="0" i="0" dirty="0">
              <a:effectLst/>
              <a:latin typeface="roboto-slab"/>
            </a:endParaRPr>
          </a:p>
          <a:p>
            <a:pPr algn="l"/>
            <a:r>
              <a:rPr lang="en-US" b="0" i="0" dirty="0">
                <a:effectLst/>
                <a:latin typeface="roboto-slab"/>
              </a:rPr>
              <a:t>Lean startups keep detailed records of tests and analysis to figure out what works best. They gauge progress on the amount learned about the innovation rather than the amount of new work created.</a:t>
            </a:r>
          </a:p>
          <a:p>
            <a:pPr algn="l"/>
            <a:r>
              <a:rPr lang="en-US" b="1" i="0" dirty="0">
                <a:effectLst/>
                <a:latin typeface="roboto-slab"/>
              </a:rPr>
              <a:t>5. Build-Measure-Learn</a:t>
            </a:r>
            <a:endParaRPr lang="en-US" b="0" i="0" dirty="0">
              <a:effectLst/>
              <a:latin typeface="roboto-slab"/>
            </a:endParaRPr>
          </a:p>
          <a:p>
            <a:pPr algn="l"/>
            <a:r>
              <a:rPr lang="en-US" b="0" i="0" dirty="0">
                <a:effectLst/>
                <a:latin typeface="roboto-slab"/>
              </a:rPr>
              <a:t>Lean startups hit the ground running by building the simplest product that does what it should, called the Minimum Viable Product (MVP). This goes through rigorous evaluation through tests and user feedback to collect data on how targeted users accept the product. If it works, then they learn from the feedback and make it better in an iterative process.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6</a:t>
            </a:fld>
            <a:endParaRPr lang="en-US"/>
          </a:p>
        </p:txBody>
      </p:sp>
    </p:spTree>
    <p:extLst>
      <p:ext uri="{BB962C8B-B14F-4D97-AF65-F5344CB8AC3E}">
        <p14:creationId xmlns:p14="http://schemas.microsoft.com/office/powerpoint/2010/main" val="3085607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Patent is 20-50k</a:t>
            </a:r>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3919460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3609712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Get to know your customers</a:t>
            </a:r>
          </a:p>
          <a:p>
            <a:pPr marL="628650" lvl="1" indent="-171450">
              <a:buFont typeface="Arial" panose="020B0604020202020204" pitchFamily="34" charset="0"/>
              <a:buChar char="•"/>
            </a:pPr>
            <a:r>
              <a:rPr lang="en-US" dirty="0"/>
              <a:t>How do they spend their day?</a:t>
            </a:r>
          </a:p>
          <a:p>
            <a:pPr marL="1085850" lvl="2" indent="-171450">
              <a:buFont typeface="Arial" panose="020B0604020202020204" pitchFamily="34" charset="0"/>
              <a:buChar char="•"/>
            </a:pPr>
            <a:r>
              <a:rPr lang="en-US" dirty="0"/>
              <a:t>15 minute chunks</a:t>
            </a:r>
          </a:p>
          <a:p>
            <a:pPr marL="628650" lvl="1" indent="-171450">
              <a:buFont typeface="Arial" panose="020B0604020202020204" pitchFamily="34" charset="0"/>
              <a:buChar char="•"/>
            </a:pPr>
            <a:r>
              <a:rPr lang="en-US" dirty="0"/>
              <a:t>What do they read?</a:t>
            </a:r>
          </a:p>
          <a:p>
            <a:pPr marL="1085850" lvl="2" indent="-171450">
              <a:buFont typeface="Arial" panose="020B0604020202020204" pitchFamily="34" charset="0"/>
              <a:buChar char="•"/>
            </a:pPr>
            <a:r>
              <a:rPr lang="en-US" dirty="0"/>
              <a:t>Look for common threads of potential customers for what and who they follow on social media sites</a:t>
            </a:r>
          </a:p>
          <a:p>
            <a:pPr marL="171450" lvl="0" indent="-171450">
              <a:buFont typeface="Arial" panose="020B0604020202020204" pitchFamily="34" charset="0"/>
              <a:buChar char="•"/>
            </a:pPr>
            <a:r>
              <a:rPr lang="en-US" dirty="0"/>
              <a:t>Go to conferences</a:t>
            </a:r>
          </a:p>
          <a:p>
            <a:pPr marL="628650" lvl="1" indent="-171450">
              <a:buFont typeface="Arial" panose="020B0604020202020204" pitchFamily="34" charset="0"/>
              <a:buChar char="•"/>
            </a:pPr>
            <a:r>
              <a:rPr lang="en-US" dirty="0"/>
              <a:t>Example of Jeff</a:t>
            </a:r>
          </a:p>
        </p:txBody>
      </p:sp>
      <p:sp>
        <p:nvSpPr>
          <p:cNvPr id="4" name="Slide Number Placeholder 3"/>
          <p:cNvSpPr>
            <a:spLocks noGrp="1"/>
          </p:cNvSpPr>
          <p:nvPr>
            <p:ph type="sldNum" sz="quarter" idx="5"/>
          </p:nvPr>
        </p:nvSpPr>
        <p:spPr/>
        <p:txBody>
          <a:bodyPr/>
          <a:lstStyle/>
          <a:p>
            <a:fld id="{1983A999-5E0E-42CA-8400-604AE921FF7C}" type="slidenum">
              <a:rPr lang="en-US" smtClean="0"/>
              <a:t>9</a:t>
            </a:fld>
            <a:endParaRPr lang="en-US"/>
          </a:p>
        </p:txBody>
      </p:sp>
    </p:spTree>
    <p:extLst>
      <p:ext uri="{BB962C8B-B14F-4D97-AF65-F5344CB8AC3E}">
        <p14:creationId xmlns:p14="http://schemas.microsoft.com/office/powerpoint/2010/main" val="404304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endParaRPr lang="en-US" b="0" i="0" dirty="0">
              <a:solidFill>
                <a:srgbClr val="837B83"/>
              </a:solidFill>
              <a:effectLst/>
              <a:latin typeface="ClarendonUrwLight"/>
            </a:endParaRPr>
          </a:p>
          <a:p>
            <a:pPr marL="171450" indent="-171450">
              <a:buFont typeface="Arial" panose="020B0604020202020204" pitchFamily="34" charset="0"/>
              <a:buChar char="•"/>
            </a:pPr>
            <a:r>
              <a:rPr lang="en-US" dirty="0"/>
              <a:t>General guidelines</a:t>
            </a:r>
          </a:p>
          <a:p>
            <a:pPr marL="628650" lvl="1" indent="-171450">
              <a:buFont typeface="Arial" panose="020B0604020202020204" pitchFamily="34" charset="0"/>
              <a:buChar char="•"/>
            </a:pPr>
            <a:r>
              <a:rPr lang="en-US" dirty="0"/>
              <a:t>Ask for 15 minutes.  The person will normally provide more</a:t>
            </a:r>
          </a:p>
          <a:p>
            <a:pPr marL="628650" lvl="1" indent="-171450">
              <a:buFont typeface="Arial" panose="020B0604020202020204" pitchFamily="34" charset="0"/>
              <a:buChar char="•"/>
            </a:pPr>
            <a:r>
              <a:rPr lang="en-US" dirty="0"/>
              <a:t>Be professional</a:t>
            </a:r>
          </a:p>
          <a:p>
            <a:pPr marL="628650" lvl="1" indent="-171450">
              <a:buFont typeface="Arial" panose="020B0604020202020204" pitchFamily="34" charset="0"/>
              <a:buChar char="•"/>
            </a:pPr>
            <a:r>
              <a:rPr lang="en-US" dirty="0"/>
              <a:t>Do not sound apologetic</a:t>
            </a:r>
          </a:p>
          <a:p>
            <a:pPr marL="628650" lvl="1" indent="-171450">
              <a:buFont typeface="Arial" panose="020B0604020202020204" pitchFamily="34" charset="0"/>
              <a:buChar char="•"/>
            </a:pPr>
            <a:r>
              <a:rPr lang="en-US" dirty="0"/>
              <a:t>Record yourself leaving the message</a:t>
            </a:r>
          </a:p>
          <a:p>
            <a:pPr marL="628650" lvl="1" indent="-171450">
              <a:buFont typeface="Arial" panose="020B0604020202020204" pitchFamily="34" charset="0"/>
              <a:buChar char="•"/>
            </a:pPr>
            <a:r>
              <a:rPr lang="en-US" dirty="0"/>
              <a:t>Be transparent</a:t>
            </a:r>
          </a:p>
          <a:p>
            <a:pPr marL="628650" lvl="1" indent="-171450">
              <a:buFont typeface="Arial" panose="020B0604020202020204" pitchFamily="34" charset="0"/>
              <a:buChar char="•"/>
            </a:pPr>
            <a:r>
              <a:rPr lang="en-US" dirty="0"/>
              <a:t>Try calling just before working day or at the conclusion of the day to catch the target</a:t>
            </a:r>
          </a:p>
          <a:p>
            <a:pPr marL="628650" lvl="1" indent="-171450">
              <a:buFont typeface="Arial" panose="020B0604020202020204" pitchFamily="34" charset="0"/>
              <a:buChar char="•"/>
            </a:pPr>
            <a:r>
              <a:rPr lang="en-US" dirty="0"/>
              <a:t>Be careful not to follow a script</a:t>
            </a:r>
          </a:p>
          <a:p>
            <a:pPr marL="628650" lvl="1" indent="-171450">
              <a:buFont typeface="Arial" panose="020B0604020202020204" pitchFamily="34" charset="0"/>
              <a:buChar char="•"/>
            </a:pPr>
            <a:r>
              <a:rPr lang="en-US" dirty="0"/>
              <a:t>Best to get introductions through peers</a:t>
            </a:r>
          </a:p>
          <a:p>
            <a:pPr marL="628650" lvl="1" indent="-171450">
              <a:buFont typeface="Arial" panose="020B0604020202020204" pitchFamily="34" charset="0"/>
              <a:buChar char="•"/>
            </a:pPr>
            <a:r>
              <a:rPr lang="en-US" dirty="0"/>
              <a:t>Better to avoid decision makers during discovery</a:t>
            </a:r>
          </a:p>
          <a:p>
            <a:pPr marL="171450" indent="-171450">
              <a:buFont typeface="Arial" panose="020B0604020202020204" pitchFamily="34" charset="0"/>
              <a:buChar char="•"/>
            </a:pPr>
            <a:r>
              <a:rPr lang="en-US" dirty="0"/>
              <a:t>Targets</a:t>
            </a:r>
          </a:p>
          <a:p>
            <a:pPr marL="628650" lvl="1" indent="-171450">
              <a:buFont typeface="Arial" panose="020B0604020202020204" pitchFamily="34" charset="0"/>
              <a:buChar char="•"/>
            </a:pPr>
            <a:r>
              <a:rPr lang="en-US" dirty="0"/>
              <a:t>5-10 / 50</a:t>
            </a:r>
          </a:p>
          <a:p>
            <a:pPr marL="628650" lvl="1" indent="-171450">
              <a:buFont typeface="Arial" panose="020B0604020202020204" pitchFamily="34" charset="0"/>
              <a:buChar char="•"/>
            </a:pPr>
            <a:r>
              <a:rPr lang="en-US" dirty="0"/>
              <a:t>Target 50 initial interviewees</a:t>
            </a:r>
          </a:p>
          <a:p>
            <a:pPr marL="628650" lvl="1" indent="-171450">
              <a:buFont typeface="Arial" panose="020B0604020202020204" pitchFamily="34" charset="0"/>
              <a:buChar char="•"/>
            </a:pPr>
            <a:r>
              <a:rPr lang="en-US" dirty="0"/>
              <a:t>Eventually target &gt;=10/day</a:t>
            </a:r>
          </a:p>
          <a:p>
            <a:pPr marL="171450" lvl="0" indent="-171450">
              <a:buFont typeface="Arial" panose="020B0604020202020204" pitchFamily="34" charset="0"/>
              <a:buChar char="•"/>
            </a:pPr>
            <a:r>
              <a:rPr lang="en-US" dirty="0"/>
              <a:t>On success</a:t>
            </a:r>
          </a:p>
          <a:p>
            <a:pPr marL="628650" lvl="1" indent="-171450">
              <a:buFont typeface="Arial" panose="020B0604020202020204" pitchFamily="34" charset="0"/>
              <a:buChar char="•"/>
            </a:pPr>
            <a:r>
              <a:rPr lang="en-US" dirty="0"/>
              <a:t>Ask to record or to bring a notetaker</a:t>
            </a:r>
          </a:p>
          <a:p>
            <a:pPr marL="171450" lvl="0" indent="-171450">
              <a:buFont typeface="Arial" panose="020B0604020202020204" pitchFamily="34" charset="0"/>
              <a:buChar char="•"/>
            </a:pPr>
            <a:r>
              <a:rPr lang="en-US" dirty="0"/>
              <a:t>On refusal</a:t>
            </a:r>
          </a:p>
          <a:p>
            <a:pPr marL="628650" lvl="1" indent="-171450">
              <a:buFont typeface="Arial" panose="020B0604020202020204" pitchFamily="34" charset="0"/>
              <a:buChar char="•"/>
            </a:pPr>
            <a:r>
              <a:rPr lang="en-US" dirty="0"/>
              <a:t>Ask for a referral </a:t>
            </a:r>
          </a:p>
          <a:p>
            <a:pPr marL="1085850" lvl="2" indent="-171450">
              <a:buFont typeface="Arial" panose="020B0604020202020204" pitchFamily="34" charset="0"/>
              <a:buChar char="•"/>
            </a:pPr>
            <a:r>
              <a:rPr lang="en-US" dirty="0"/>
              <a:t>“Thank you for your time.  Is there anybody else you can recommend to speak to on this topic?</a:t>
            </a:r>
          </a:p>
          <a:p>
            <a:pPr marL="171450" lvl="0" indent="-171450">
              <a:buFont typeface="Arial" panose="020B0604020202020204" pitchFamily="34" charset="0"/>
              <a:buChar char="•"/>
            </a:pPr>
            <a:r>
              <a:rPr lang="en-US" dirty="0"/>
              <a:t>Example</a:t>
            </a:r>
          </a:p>
          <a:p>
            <a:pPr marL="628650" lvl="1" indent="-171450">
              <a:buFont typeface="Arial" panose="020B0604020202020204" pitchFamily="34" charset="0"/>
              <a:buChar char="•"/>
            </a:pPr>
            <a:r>
              <a:rPr lang="en-US" dirty="0"/>
              <a:t>Dr. Jones</a:t>
            </a:r>
          </a:p>
          <a:p>
            <a:pPr marL="628650" lvl="1" indent="-171450">
              <a:buFont typeface="Arial" panose="020B0604020202020204" pitchFamily="34" charset="0"/>
              <a:buChar char="•"/>
            </a:pPr>
            <a:r>
              <a:rPr lang="en-US" dirty="0"/>
              <a:t>Referred by Sally Smith</a:t>
            </a:r>
          </a:p>
          <a:p>
            <a:pPr marL="628650" lvl="1" indent="-171450">
              <a:buFont typeface="Arial" panose="020B0604020202020204" pitchFamily="34" charset="0"/>
              <a:buChar char="•"/>
            </a:pPr>
            <a:r>
              <a:rPr lang="en-US" dirty="0"/>
              <a:t>Veterinary scheduling software</a:t>
            </a:r>
          </a:p>
          <a:p>
            <a:pPr marL="628650" lvl="1" indent="-171450">
              <a:buFont typeface="Arial" panose="020B0604020202020204" pitchFamily="34" charset="0"/>
              <a:buChar char="•"/>
            </a:pPr>
            <a:r>
              <a:rPr lang="en-US" dirty="0"/>
              <a:t>15 minutes of your time</a:t>
            </a:r>
          </a:p>
          <a:p>
            <a:pPr marL="171450" lvl="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10</a:t>
            </a:fld>
            <a:endParaRPr lang="en-US"/>
          </a:p>
        </p:txBody>
      </p:sp>
    </p:spTree>
    <p:extLst>
      <p:ext uri="{BB962C8B-B14F-4D97-AF65-F5344CB8AC3E}">
        <p14:creationId xmlns:p14="http://schemas.microsoft.com/office/powerpoint/2010/main" val="2770940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endParaRPr lang="en-US" b="0" i="0" dirty="0">
              <a:solidFill>
                <a:srgbClr val="837B83"/>
              </a:solidFill>
              <a:effectLst/>
              <a:latin typeface="ClarendonUrwLight"/>
            </a:endParaRPr>
          </a:p>
          <a:p>
            <a:pPr algn="l">
              <a:buFont typeface="+mj-lt"/>
              <a:buAutoNum type="arabicPeriod"/>
            </a:pPr>
            <a:r>
              <a:rPr lang="en-US" b="0" i="0" dirty="0">
                <a:solidFill>
                  <a:srgbClr val="837B83"/>
                </a:solidFill>
                <a:effectLst/>
                <a:latin typeface="ClarendonUrwLight"/>
              </a:rPr>
              <a:t>How would you describe the industry in which your company does business?</a:t>
            </a:r>
          </a:p>
          <a:p>
            <a:pPr algn="l">
              <a:buFont typeface="+mj-lt"/>
              <a:buAutoNum type="arabicPeriod"/>
            </a:pPr>
            <a:r>
              <a:rPr lang="en-US" b="0" i="0" dirty="0">
                <a:solidFill>
                  <a:srgbClr val="837B83"/>
                </a:solidFill>
                <a:effectLst/>
                <a:latin typeface="ClarendonUrwLight"/>
              </a:rPr>
              <a:t>What is your job role? Your title?</a:t>
            </a:r>
          </a:p>
          <a:p>
            <a:pPr algn="l">
              <a:buFont typeface="+mj-lt"/>
              <a:buAutoNum type="arabicPeriod"/>
            </a:pPr>
            <a:r>
              <a:rPr lang="en-US" b="0" i="0" dirty="0">
                <a:solidFill>
                  <a:srgbClr val="837B83"/>
                </a:solidFill>
                <a:effectLst/>
                <a:latin typeface="ClarendonUrwLight"/>
              </a:rPr>
              <a:t>How long have you had this role and title?</a:t>
            </a:r>
          </a:p>
          <a:p>
            <a:pPr algn="l">
              <a:buFont typeface="+mj-lt"/>
              <a:buAutoNum type="arabicPeriod"/>
            </a:pPr>
            <a:r>
              <a:rPr lang="en-US" b="0" i="0" dirty="0">
                <a:solidFill>
                  <a:srgbClr val="837B83"/>
                </a:solidFill>
                <a:effectLst/>
                <a:latin typeface="ClarendonUrwLight"/>
              </a:rPr>
              <a:t>How is your job measured? Do you have numbers you’re responsible for?</a:t>
            </a:r>
          </a:p>
          <a:p>
            <a:pPr algn="l">
              <a:buFont typeface="+mj-lt"/>
              <a:buAutoNum type="arabicPeriod"/>
            </a:pPr>
            <a:r>
              <a:rPr lang="en-US" b="1" i="0" dirty="0">
                <a:solidFill>
                  <a:srgbClr val="837B83"/>
                </a:solidFill>
                <a:effectLst/>
                <a:latin typeface="ClarendonUrwLight"/>
              </a:rPr>
              <a:t>What do you worry about when it comes to "hitting your numbers?"</a:t>
            </a:r>
          </a:p>
          <a:p>
            <a:pPr algn="l">
              <a:buFont typeface="+mj-lt"/>
              <a:buAutoNum type="arabicPeriod"/>
            </a:pPr>
            <a:r>
              <a:rPr lang="en-US" b="0" i="0" dirty="0">
                <a:solidFill>
                  <a:srgbClr val="837B83"/>
                </a:solidFill>
                <a:effectLst/>
                <a:latin typeface="ClarendonUrwLight"/>
              </a:rPr>
              <a:t>What does a typical day look like?</a:t>
            </a:r>
          </a:p>
          <a:p>
            <a:pPr algn="l">
              <a:buFont typeface="+mj-lt"/>
              <a:buAutoNum type="arabicPeriod"/>
            </a:pPr>
            <a:r>
              <a:rPr lang="en-US" b="0" i="0" dirty="0">
                <a:solidFill>
                  <a:srgbClr val="837B83"/>
                </a:solidFill>
                <a:effectLst/>
                <a:latin typeface="ClarendonUrwLight"/>
              </a:rPr>
              <a:t>What do you do when you're most productive?</a:t>
            </a:r>
          </a:p>
          <a:p>
            <a:pPr algn="l">
              <a:buFont typeface="+mj-lt"/>
              <a:buAutoNum type="arabicPeriod"/>
            </a:pPr>
            <a:r>
              <a:rPr lang="en-US" b="0" i="0" dirty="0">
                <a:solidFill>
                  <a:srgbClr val="837B83"/>
                </a:solidFill>
                <a:effectLst/>
                <a:latin typeface="ClarendonUrwLight"/>
              </a:rPr>
              <a:t>Are you spending more time at work or at home?</a:t>
            </a:r>
          </a:p>
          <a:p>
            <a:pPr algn="l">
              <a:buFont typeface="+mj-lt"/>
              <a:buAutoNum type="arabicPeriod"/>
            </a:pPr>
            <a:r>
              <a:rPr lang="en-US" b="0" i="0" dirty="0">
                <a:solidFill>
                  <a:srgbClr val="837B83"/>
                </a:solidFill>
                <a:effectLst/>
                <a:latin typeface="ClarendonUrwLight"/>
              </a:rPr>
              <a:t>Where would you rather be?</a:t>
            </a:r>
          </a:p>
          <a:p>
            <a:pPr algn="l">
              <a:buFont typeface="+mj-lt"/>
              <a:buAutoNum type="arabicPeriod"/>
            </a:pPr>
            <a:r>
              <a:rPr lang="en-US" b="1" i="0" dirty="0">
                <a:solidFill>
                  <a:srgbClr val="837B83"/>
                </a:solidFill>
                <a:effectLst/>
                <a:latin typeface="ClarendonUrwLight"/>
              </a:rPr>
              <a:t>If you were hiring someone to replace you and had to write a job description of what's actually required, what would it say?</a:t>
            </a:r>
          </a:p>
          <a:p>
            <a:pPr algn="l">
              <a:buFont typeface="+mj-lt"/>
              <a:buAutoNum type="arabicPeriod"/>
            </a:pPr>
            <a:r>
              <a:rPr lang="en-US" b="1" i="0" dirty="0">
                <a:solidFill>
                  <a:srgbClr val="837B83"/>
                </a:solidFill>
                <a:effectLst/>
                <a:latin typeface="ClarendonUrwLight"/>
              </a:rPr>
              <a:t>What are your biggest challenges?</a:t>
            </a:r>
          </a:p>
          <a:p>
            <a:pPr algn="l">
              <a:buFont typeface="+mj-lt"/>
              <a:buAutoNum type="arabicPeriod"/>
            </a:pPr>
            <a:r>
              <a:rPr lang="en-US" b="1" i="0" dirty="0">
                <a:solidFill>
                  <a:srgbClr val="837B83"/>
                </a:solidFill>
                <a:effectLst/>
                <a:latin typeface="ClarendonUrwLight"/>
              </a:rPr>
              <a:t>What does it mean to be successful in your role?</a:t>
            </a:r>
          </a:p>
          <a:p>
            <a:pPr algn="l">
              <a:buFont typeface="+mj-lt"/>
              <a:buAutoNum type="arabicPeriod"/>
            </a:pPr>
            <a:r>
              <a:rPr lang="en-US" b="1" i="0" dirty="0">
                <a:solidFill>
                  <a:srgbClr val="837B83"/>
                </a:solidFill>
                <a:effectLst/>
                <a:latin typeface="ClarendonUrwLight"/>
              </a:rPr>
              <a:t>How do you learn about new information for your job? How do you stay informed?</a:t>
            </a:r>
          </a:p>
          <a:p>
            <a:pPr algn="l">
              <a:buFont typeface="+mj-lt"/>
              <a:buAutoNum type="arabicPeriod"/>
            </a:pPr>
            <a:r>
              <a:rPr lang="en-US" b="0" i="0" dirty="0">
                <a:solidFill>
                  <a:srgbClr val="837B83"/>
                </a:solidFill>
                <a:effectLst/>
                <a:latin typeface="ClarendonUrwLight"/>
              </a:rPr>
              <a:t>If you're online learners, do you visit social networks? Do you use Google?</a:t>
            </a:r>
          </a:p>
          <a:p>
            <a:pPr algn="l">
              <a:buFont typeface="+mj-lt"/>
              <a:buAutoNum type="arabicPeriod"/>
            </a:pPr>
            <a:r>
              <a:rPr lang="en-US" b="1" i="0" dirty="0">
                <a:solidFill>
                  <a:srgbClr val="837B83"/>
                </a:solidFill>
                <a:effectLst/>
                <a:latin typeface="ClarendonUrwLight"/>
              </a:rPr>
              <a:t>Which publications or blogs do you read?</a:t>
            </a:r>
          </a:p>
          <a:p>
            <a:pPr algn="l">
              <a:buFont typeface="+mj-lt"/>
              <a:buAutoNum type="arabicPeriod"/>
            </a:pPr>
            <a:r>
              <a:rPr lang="en-US" b="0" i="0" dirty="0">
                <a:solidFill>
                  <a:srgbClr val="837B83"/>
                </a:solidFill>
                <a:effectLst/>
                <a:latin typeface="ClarendonUrwLight"/>
              </a:rPr>
              <a:t>How do you prefer to interact with vendors? (email, phone, in person)</a:t>
            </a:r>
          </a:p>
          <a:p>
            <a:pPr algn="l">
              <a:buFont typeface="+mj-lt"/>
              <a:buAutoNum type="arabicPeriod"/>
            </a:pPr>
            <a:r>
              <a:rPr lang="en-US" b="0" i="0" dirty="0">
                <a:solidFill>
                  <a:srgbClr val="837B83"/>
                </a:solidFill>
                <a:effectLst/>
                <a:latin typeface="ClarendonUrwLight"/>
              </a:rPr>
              <a:t>Describe a recent purchase.</a:t>
            </a:r>
          </a:p>
          <a:p>
            <a:pPr algn="l">
              <a:buFont typeface="+mj-lt"/>
              <a:buAutoNum type="arabicPeriod"/>
            </a:pPr>
            <a:r>
              <a:rPr lang="en-US" b="0" i="0" dirty="0">
                <a:solidFill>
                  <a:srgbClr val="837B83"/>
                </a:solidFill>
                <a:effectLst/>
                <a:latin typeface="ClarendonUrwLight"/>
              </a:rPr>
              <a:t>Why did you consider a purchase? What was the evaluation process?</a:t>
            </a:r>
          </a:p>
          <a:p>
            <a:pPr algn="l">
              <a:buFont typeface="+mj-lt"/>
              <a:buAutoNum type="arabicPeriod"/>
            </a:pPr>
            <a:r>
              <a:rPr lang="en-US" b="0" i="0" dirty="0">
                <a:solidFill>
                  <a:srgbClr val="837B83"/>
                </a:solidFill>
                <a:effectLst/>
                <a:latin typeface="ClarendonUrwLight"/>
              </a:rPr>
              <a:t>How did you decide to purchase that product or service?</a:t>
            </a:r>
          </a:p>
          <a:p>
            <a:pPr algn="l">
              <a:buFont typeface="+mj-lt"/>
              <a:buAutoNum type="arabicPeriod"/>
            </a:pPr>
            <a:r>
              <a:rPr lang="en-US" b="0" i="0" dirty="0">
                <a:solidFill>
                  <a:srgbClr val="837B83"/>
                </a:solidFill>
                <a:effectLst/>
                <a:latin typeface="ClarendonUrwLight"/>
              </a:rPr>
              <a:t>What might make you reticent to buy from a provider in your industry?</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11</a:t>
            </a:fld>
            <a:endParaRPr lang="en-US"/>
          </a:p>
        </p:txBody>
      </p:sp>
    </p:spTree>
    <p:extLst>
      <p:ext uri="{BB962C8B-B14F-4D97-AF65-F5344CB8AC3E}">
        <p14:creationId xmlns:p14="http://schemas.microsoft.com/office/powerpoint/2010/main" val="97131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hyperlink" Target="mailto:Derek.Mulhausen@hotmail.com" TargetMode="External"/><Relationship Id="rId1" Type="http://schemas.openxmlformats.org/officeDocument/2006/relationships/slideLayout" Target="../slideLayouts/slideLayout12.xml"/><Relationship Id="rId5" Type="http://schemas.openxmlformats.org/officeDocument/2006/relationships/image" Target="../media/image20.jpg"/><Relationship Id="rId4" Type="http://schemas.openxmlformats.org/officeDocument/2006/relationships/image" Target="../media/image19.jpeg"/></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409698"/>
            <a:ext cx="3565524" cy="3817917"/>
          </a:xfrm>
        </p:spPr>
        <p:txBody>
          <a:bodyPr anchor="b" anchorCtr="0">
            <a:normAutofit fontScale="90000"/>
          </a:bodyPr>
          <a:lstStyle/>
          <a:p>
            <a:r>
              <a:rPr lang="en-US" dirty="0"/>
              <a:t>From Conception to Production – Planning Out Your Next Big Idea</a:t>
            </a:r>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452360"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4" y="5278747"/>
            <a:ext cx="3565524" cy="421409"/>
          </a:xfrm>
        </p:spPr>
        <p:txBody>
          <a:bodyPr>
            <a:normAutofit/>
          </a:bodyPr>
          <a:lstStyle/>
          <a:p>
            <a:r>
              <a:rPr lang="en-US" dirty="0"/>
              <a:t>Derek Mulhausen</a:t>
            </a:r>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Setting up Interviews</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10</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Content Placeholder 9">
            <a:extLst>
              <a:ext uri="{FF2B5EF4-FFF2-40B4-BE49-F238E27FC236}">
                <a16:creationId xmlns:a16="http://schemas.microsoft.com/office/drawing/2014/main" id="{4426644C-D220-DB26-E674-657E1AF0B9A2}"/>
              </a:ext>
            </a:extLst>
          </p:cNvPr>
          <p:cNvSpPr>
            <a:spLocks noGrp="1"/>
          </p:cNvSpPr>
          <p:nvPr>
            <p:ph sz="half" idx="2"/>
          </p:nvPr>
        </p:nvSpPr>
        <p:spPr>
          <a:xfrm>
            <a:off x="550862" y="1833152"/>
            <a:ext cx="5429114" cy="4343912"/>
          </a:xfrm>
        </p:spPr>
        <p:txBody>
          <a:bodyPr/>
          <a:lstStyle/>
          <a:p>
            <a:r>
              <a:rPr lang="en-US" dirty="0"/>
              <a:t>General guidelines</a:t>
            </a:r>
          </a:p>
          <a:p>
            <a:r>
              <a:rPr lang="en-US" dirty="0"/>
              <a:t>Targets</a:t>
            </a:r>
          </a:p>
          <a:p>
            <a:r>
              <a:rPr lang="en-US" dirty="0"/>
              <a:t>On success</a:t>
            </a:r>
          </a:p>
          <a:p>
            <a:r>
              <a:rPr lang="en-US" dirty="0"/>
              <a:t>On refusal</a:t>
            </a:r>
          </a:p>
          <a:p>
            <a:r>
              <a:rPr lang="en-US"/>
              <a:t>Example</a:t>
            </a:r>
            <a:endParaRPr lang="en-US" dirty="0"/>
          </a:p>
          <a:p>
            <a:endParaRPr lang="en-US" dirty="0"/>
          </a:p>
        </p:txBody>
      </p:sp>
      <p:pic>
        <p:nvPicPr>
          <p:cNvPr id="9" name="Picture 8">
            <a:extLst>
              <a:ext uri="{FF2B5EF4-FFF2-40B4-BE49-F238E27FC236}">
                <a16:creationId xmlns:a16="http://schemas.microsoft.com/office/drawing/2014/main" id="{7DE1EECD-1AE8-16E5-F9E2-C19B2D461EB2}"/>
              </a:ext>
            </a:extLst>
          </p:cNvPr>
          <p:cNvPicPr>
            <a:picLocks noChangeAspect="1"/>
          </p:cNvPicPr>
          <p:nvPr/>
        </p:nvPicPr>
        <p:blipFill>
          <a:blip r:embed="rId3"/>
          <a:stretch>
            <a:fillRect/>
          </a:stretch>
        </p:blipFill>
        <p:spPr>
          <a:xfrm>
            <a:off x="6033425" y="2547622"/>
            <a:ext cx="5614988" cy="3743325"/>
          </a:xfrm>
          <a:prstGeom prst="rect">
            <a:avLst/>
          </a:prstGeom>
        </p:spPr>
      </p:pic>
    </p:spTree>
    <p:extLst>
      <p:ext uri="{BB962C8B-B14F-4D97-AF65-F5344CB8AC3E}">
        <p14:creationId xmlns:p14="http://schemas.microsoft.com/office/powerpoint/2010/main" val="3907666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Doing the Interview</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11</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Text Placeholder 12">
            <a:extLst>
              <a:ext uri="{FF2B5EF4-FFF2-40B4-BE49-F238E27FC236}">
                <a16:creationId xmlns:a16="http://schemas.microsoft.com/office/drawing/2014/main" id="{51E0B201-920C-DA02-331B-E843E602FF2F}"/>
              </a:ext>
            </a:extLst>
          </p:cNvPr>
          <p:cNvSpPr>
            <a:spLocks noGrp="1"/>
          </p:cNvSpPr>
          <p:nvPr>
            <p:ph type="body" sz="quarter" idx="3"/>
          </p:nvPr>
        </p:nvSpPr>
        <p:spPr/>
        <p:txBody>
          <a:bodyPr/>
          <a:lstStyle/>
          <a:p>
            <a:endParaRPr lang="en-US"/>
          </a:p>
        </p:txBody>
      </p:sp>
      <p:sp>
        <p:nvSpPr>
          <p:cNvPr id="4" name="Text Placeholder 3">
            <a:extLst>
              <a:ext uri="{FF2B5EF4-FFF2-40B4-BE49-F238E27FC236}">
                <a16:creationId xmlns:a16="http://schemas.microsoft.com/office/drawing/2014/main" id="{F40B8C08-0514-8762-3C78-445984C50636}"/>
              </a:ext>
            </a:extLst>
          </p:cNvPr>
          <p:cNvSpPr>
            <a:spLocks noGrp="1"/>
          </p:cNvSpPr>
          <p:nvPr>
            <p:ph type="body" idx="1"/>
          </p:nvPr>
        </p:nvSpPr>
        <p:spPr/>
        <p:txBody>
          <a:bodyPr/>
          <a:lstStyle/>
          <a:p>
            <a:endParaRPr lang="en-US"/>
          </a:p>
        </p:txBody>
      </p:sp>
      <p:sp>
        <p:nvSpPr>
          <p:cNvPr id="8" name="Content Placeholder 9">
            <a:extLst>
              <a:ext uri="{FF2B5EF4-FFF2-40B4-BE49-F238E27FC236}">
                <a16:creationId xmlns:a16="http://schemas.microsoft.com/office/drawing/2014/main" id="{4426644C-D220-DB26-E674-657E1AF0B9A2}"/>
              </a:ext>
            </a:extLst>
          </p:cNvPr>
          <p:cNvSpPr>
            <a:spLocks noGrp="1"/>
          </p:cNvSpPr>
          <p:nvPr>
            <p:ph sz="half" idx="2"/>
          </p:nvPr>
        </p:nvSpPr>
        <p:spPr>
          <a:xfrm>
            <a:off x="550862" y="2661508"/>
            <a:ext cx="5429114" cy="3515555"/>
          </a:xfrm>
        </p:spPr>
        <p:txBody>
          <a:bodyPr/>
          <a:lstStyle/>
          <a:p>
            <a:r>
              <a:rPr lang="en-US" dirty="0"/>
              <a:t>Keep it conversational</a:t>
            </a:r>
          </a:p>
          <a:p>
            <a:r>
              <a:rPr lang="en-US" dirty="0"/>
              <a:t>Don’t sell</a:t>
            </a:r>
          </a:p>
          <a:p>
            <a:r>
              <a:rPr lang="en-US" dirty="0"/>
              <a:t>Record(with permission)</a:t>
            </a:r>
          </a:p>
          <a:p>
            <a:r>
              <a:rPr lang="en-US" dirty="0"/>
              <a:t>Seek to understand</a:t>
            </a:r>
          </a:p>
          <a:p>
            <a:endParaRPr lang="en-US" dirty="0"/>
          </a:p>
        </p:txBody>
      </p:sp>
      <p:pic>
        <p:nvPicPr>
          <p:cNvPr id="9" name="Picture 8">
            <a:extLst>
              <a:ext uri="{FF2B5EF4-FFF2-40B4-BE49-F238E27FC236}">
                <a16:creationId xmlns:a16="http://schemas.microsoft.com/office/drawing/2014/main" id="{7DE1EECD-1AE8-16E5-F9E2-C19B2D461EB2}"/>
              </a:ext>
            </a:extLst>
          </p:cNvPr>
          <p:cNvPicPr>
            <a:picLocks noChangeAspect="1"/>
          </p:cNvPicPr>
          <p:nvPr/>
        </p:nvPicPr>
        <p:blipFill>
          <a:blip r:embed="rId3"/>
          <a:stretch>
            <a:fillRect/>
          </a:stretch>
        </p:blipFill>
        <p:spPr>
          <a:xfrm>
            <a:off x="6033425" y="2547622"/>
            <a:ext cx="5614988" cy="3743325"/>
          </a:xfrm>
          <a:prstGeom prst="rect">
            <a:avLst/>
          </a:prstGeom>
        </p:spPr>
      </p:pic>
    </p:spTree>
    <p:extLst>
      <p:ext uri="{BB962C8B-B14F-4D97-AF65-F5344CB8AC3E}">
        <p14:creationId xmlns:p14="http://schemas.microsoft.com/office/powerpoint/2010/main" val="534589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772675"/>
          </a:xfrm>
        </p:spPr>
        <p:txBody>
          <a:bodyPr>
            <a:normAutofit/>
          </a:bodyPr>
          <a:lstStyle/>
          <a:p>
            <a:r>
              <a:rPr lang="en-US" dirty="0"/>
              <a:t>Day in the life analysis</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12</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3" name="Picture 2">
            <a:extLst>
              <a:ext uri="{FF2B5EF4-FFF2-40B4-BE49-F238E27FC236}">
                <a16:creationId xmlns:a16="http://schemas.microsoft.com/office/drawing/2014/main" id="{89B724FD-D47A-C243-C644-FB4EDEDC22DF}"/>
              </a:ext>
            </a:extLst>
          </p:cNvPr>
          <p:cNvPicPr>
            <a:picLocks noChangeAspect="1"/>
          </p:cNvPicPr>
          <p:nvPr/>
        </p:nvPicPr>
        <p:blipFill>
          <a:blip r:embed="rId3"/>
          <a:stretch>
            <a:fillRect/>
          </a:stretch>
        </p:blipFill>
        <p:spPr>
          <a:xfrm>
            <a:off x="1276350" y="1439972"/>
            <a:ext cx="9979332" cy="4984357"/>
          </a:xfrm>
          <a:prstGeom prst="rect">
            <a:avLst/>
          </a:prstGeom>
        </p:spPr>
      </p:pic>
    </p:spTree>
    <p:extLst>
      <p:ext uri="{BB962C8B-B14F-4D97-AF65-F5344CB8AC3E}">
        <p14:creationId xmlns:p14="http://schemas.microsoft.com/office/powerpoint/2010/main" val="3534062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11175"/>
            <a:ext cx="11097551" cy="810775"/>
          </a:xfrm>
        </p:spPr>
        <p:txBody>
          <a:bodyPr>
            <a:normAutofit/>
          </a:bodyPr>
          <a:lstStyle/>
          <a:p>
            <a:r>
              <a:rPr lang="en-US" dirty="0"/>
              <a:t>Archetype analysis example</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13</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3" name="Picture 2">
            <a:extLst>
              <a:ext uri="{FF2B5EF4-FFF2-40B4-BE49-F238E27FC236}">
                <a16:creationId xmlns:a16="http://schemas.microsoft.com/office/drawing/2014/main" id="{5928111B-F25E-F238-DD78-78D9BADE4957}"/>
              </a:ext>
            </a:extLst>
          </p:cNvPr>
          <p:cNvPicPr>
            <a:picLocks noChangeAspect="1"/>
          </p:cNvPicPr>
          <p:nvPr/>
        </p:nvPicPr>
        <p:blipFill>
          <a:blip r:embed="rId3"/>
          <a:stretch>
            <a:fillRect/>
          </a:stretch>
        </p:blipFill>
        <p:spPr>
          <a:xfrm>
            <a:off x="1139671" y="1553516"/>
            <a:ext cx="9912657" cy="4953696"/>
          </a:xfrm>
          <a:prstGeom prst="rect">
            <a:avLst/>
          </a:prstGeom>
        </p:spPr>
      </p:pic>
    </p:spTree>
    <p:extLst>
      <p:ext uri="{BB962C8B-B14F-4D97-AF65-F5344CB8AC3E}">
        <p14:creationId xmlns:p14="http://schemas.microsoft.com/office/powerpoint/2010/main" val="24784179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772675"/>
          </a:xfrm>
        </p:spPr>
        <p:txBody>
          <a:bodyPr>
            <a:normAutofit/>
          </a:bodyPr>
          <a:lstStyle/>
          <a:p>
            <a:r>
              <a:rPr lang="en-US" dirty="0"/>
              <a:t>Persona Demographics</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1413164"/>
            <a:ext cx="5429114" cy="4529761"/>
          </a:xfrm>
        </p:spPr>
        <p:txBody>
          <a:bodyPr/>
          <a:lstStyle/>
          <a:p>
            <a:endParaRPr lang="en-US" dirty="0"/>
          </a:p>
          <a:p>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14</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C5FFA809-A5F3-D259-EB1D-E103476E4262}"/>
              </a:ext>
            </a:extLst>
          </p:cNvPr>
          <p:cNvSpPr>
            <a:spLocks noGrp="1"/>
          </p:cNvSpPr>
          <p:nvPr>
            <p:ph sz="quarter" idx="4"/>
          </p:nvPr>
        </p:nvSpPr>
        <p:spPr/>
        <p:txBody>
          <a:bodyPr/>
          <a:lstStyle/>
          <a:p>
            <a:endParaRPr lang="en-US"/>
          </a:p>
        </p:txBody>
      </p:sp>
      <p:sp>
        <p:nvSpPr>
          <p:cNvPr id="13" name="Text Placeholder 12">
            <a:extLst>
              <a:ext uri="{FF2B5EF4-FFF2-40B4-BE49-F238E27FC236}">
                <a16:creationId xmlns:a16="http://schemas.microsoft.com/office/drawing/2014/main" id="{51E0B201-920C-DA02-331B-E843E602FF2F}"/>
              </a:ext>
            </a:extLst>
          </p:cNvPr>
          <p:cNvSpPr>
            <a:spLocks noGrp="1"/>
          </p:cNvSpPr>
          <p:nvPr>
            <p:ph type="body" sz="quarter" idx="3"/>
          </p:nvPr>
        </p:nvSpPr>
        <p:spPr/>
        <p:txBody>
          <a:bodyPr/>
          <a:lstStyle/>
          <a:p>
            <a:endParaRPr lang="en-US" dirty="0"/>
          </a:p>
        </p:txBody>
      </p:sp>
      <p:pic>
        <p:nvPicPr>
          <p:cNvPr id="4" name="Picture 3">
            <a:extLst>
              <a:ext uri="{FF2B5EF4-FFF2-40B4-BE49-F238E27FC236}">
                <a16:creationId xmlns:a16="http://schemas.microsoft.com/office/drawing/2014/main" id="{FFEFBD02-4186-D9B3-6737-2842A5A2FBE2}"/>
              </a:ext>
            </a:extLst>
          </p:cNvPr>
          <p:cNvPicPr>
            <a:picLocks noChangeAspect="1"/>
          </p:cNvPicPr>
          <p:nvPr/>
        </p:nvPicPr>
        <p:blipFill>
          <a:blip r:embed="rId3"/>
          <a:stretch>
            <a:fillRect/>
          </a:stretch>
        </p:blipFill>
        <p:spPr>
          <a:xfrm>
            <a:off x="2876549" y="1325872"/>
            <a:ext cx="6661327" cy="5100463"/>
          </a:xfrm>
          <a:prstGeom prst="rect">
            <a:avLst/>
          </a:prstGeom>
        </p:spPr>
      </p:pic>
    </p:spTree>
    <p:extLst>
      <p:ext uri="{BB962C8B-B14F-4D97-AF65-F5344CB8AC3E}">
        <p14:creationId xmlns:p14="http://schemas.microsoft.com/office/powerpoint/2010/main" val="41264892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772675"/>
          </a:xfrm>
        </p:spPr>
        <p:txBody>
          <a:bodyPr>
            <a:normAutofit/>
          </a:bodyPr>
          <a:lstStyle/>
          <a:p>
            <a:r>
              <a:rPr lang="en-US" dirty="0"/>
              <a:t>Persona Example</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15</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Text Placeholder 3">
            <a:extLst>
              <a:ext uri="{FF2B5EF4-FFF2-40B4-BE49-F238E27FC236}">
                <a16:creationId xmlns:a16="http://schemas.microsoft.com/office/drawing/2014/main" id="{F40B8C08-0514-8762-3C78-445984C50636}"/>
              </a:ext>
            </a:extLst>
          </p:cNvPr>
          <p:cNvSpPr>
            <a:spLocks noGrp="1"/>
          </p:cNvSpPr>
          <p:nvPr>
            <p:ph type="body" idx="1"/>
          </p:nvPr>
        </p:nvSpPr>
        <p:spPr>
          <a:xfrm>
            <a:off x="8763000" y="3686175"/>
            <a:ext cx="3149600" cy="2936604"/>
          </a:xfrm>
        </p:spPr>
        <p:txBody>
          <a:bodyPr/>
          <a:lstStyle/>
          <a:p>
            <a:r>
              <a:rPr lang="en-US" dirty="0"/>
              <a:t>https://xd.adobe.com/ideas/process/user-research/putting-personas-to-work-in-ux-design/</a:t>
            </a:r>
          </a:p>
        </p:txBody>
      </p:sp>
      <p:pic>
        <p:nvPicPr>
          <p:cNvPr id="8" name="Picture 7">
            <a:extLst>
              <a:ext uri="{FF2B5EF4-FFF2-40B4-BE49-F238E27FC236}">
                <a16:creationId xmlns:a16="http://schemas.microsoft.com/office/drawing/2014/main" id="{02051D8C-DF76-F05F-4D78-FFCE523B83BA}"/>
              </a:ext>
            </a:extLst>
          </p:cNvPr>
          <p:cNvPicPr>
            <a:picLocks noChangeAspect="1"/>
          </p:cNvPicPr>
          <p:nvPr/>
        </p:nvPicPr>
        <p:blipFill>
          <a:blip r:embed="rId3"/>
          <a:stretch>
            <a:fillRect/>
          </a:stretch>
        </p:blipFill>
        <p:spPr>
          <a:xfrm>
            <a:off x="550862" y="1321949"/>
            <a:ext cx="7907338" cy="5204511"/>
          </a:xfrm>
          <a:prstGeom prst="rect">
            <a:avLst/>
          </a:prstGeom>
        </p:spPr>
      </p:pic>
    </p:spTree>
    <p:extLst>
      <p:ext uri="{BB962C8B-B14F-4D97-AF65-F5344CB8AC3E}">
        <p14:creationId xmlns:p14="http://schemas.microsoft.com/office/powerpoint/2010/main" val="3011843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5" name="Freeform: Shape 54">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Oval 56">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9" name="Oval 58">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61" name="Group 60">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62" name="Freeform: Shape 61">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4" name="Oval 63">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5" name="Oval 64">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67" name="Rectangle 66">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69" name="Rectangle 68">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kern="1200" dirty="0">
                <a:solidFill>
                  <a:schemeClr val="tx1"/>
                </a:solidFill>
                <a:latin typeface="+mj-lt"/>
                <a:ea typeface="+mj-ea"/>
                <a:cs typeface="+mj-cs"/>
              </a:rPr>
              <a:t>Minimum Viable Product(MVP)</a:t>
            </a:r>
          </a:p>
        </p:txBody>
      </p:sp>
      <p:sp>
        <p:nvSpPr>
          <p:cNvPr id="6" name="Subtitle 5">
            <a:extLst>
              <a:ext uri="{FF2B5EF4-FFF2-40B4-BE49-F238E27FC236}">
                <a16:creationId xmlns:a16="http://schemas.microsoft.com/office/drawing/2014/main" id="{96079562-8EE7-0574-12DE-D3090EDE97C5}"/>
              </a:ext>
            </a:extLst>
          </p:cNvPr>
          <p:cNvSpPr>
            <a:spLocks noGrp="1"/>
          </p:cNvSpPr>
          <p:nvPr>
            <p:ph type="subTitle" idx="1"/>
          </p:nvPr>
        </p:nvSpPr>
        <p:spPr>
          <a:xfrm>
            <a:off x="550863" y="3827610"/>
            <a:ext cx="5437187" cy="2265216"/>
          </a:xfrm>
        </p:spPr>
        <p:txBody>
          <a:bodyPr vert="horz" wrap="square" lIns="0" tIns="0" rIns="0" bIns="0" rtlCol="0">
            <a:normAutofit lnSpcReduction="10000"/>
          </a:bodyPr>
          <a:lstStyle/>
          <a:p>
            <a:pPr marL="0" indent="0">
              <a:lnSpc>
                <a:spcPct val="100000"/>
              </a:lnSpc>
            </a:pPr>
            <a:r>
              <a:rPr lang="en-US" sz="2400" kern="1200" dirty="0">
                <a:latin typeface="+mn-lt"/>
                <a:ea typeface="+mn-ea"/>
                <a:cs typeface="+mn-cs"/>
              </a:rPr>
              <a:t>An early, basic version of a product that meets the minimum necessary requirements for use but can be adapted and improved in the future, especially after customer feedback </a:t>
            </a:r>
          </a:p>
          <a:p>
            <a:pPr marL="0" indent="0">
              <a:lnSpc>
                <a:spcPct val="100000"/>
              </a:lnSpc>
            </a:pPr>
            <a:r>
              <a:rPr lang="en-US" sz="2400" kern="1200" dirty="0">
                <a:latin typeface="+mn-lt"/>
                <a:ea typeface="+mn-ea"/>
                <a:cs typeface="+mn-cs"/>
              </a:rPr>
              <a:t>--Oxford Languages Dictionary</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16</a:t>
            </a:fld>
            <a:endParaRPr lang="en-US">
              <a:solidFill>
                <a:schemeClr val="tx1">
                  <a:alpha val="80000"/>
                </a:schemeClr>
              </a:solidFill>
            </a:endParaRPr>
          </a:p>
        </p:txBody>
      </p:sp>
    </p:spTree>
    <p:extLst>
      <p:ext uri="{BB962C8B-B14F-4D97-AF65-F5344CB8AC3E}">
        <p14:creationId xmlns:p14="http://schemas.microsoft.com/office/powerpoint/2010/main" val="560021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MVP Types</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6219299" y="454191"/>
            <a:ext cx="5429114" cy="5975485"/>
          </a:xfrm>
        </p:spPr>
        <p:txBody>
          <a:bodyPr/>
          <a:lstStyle/>
          <a:p>
            <a:r>
              <a:rPr lang="en-US" dirty="0"/>
              <a:t>The fake door MVP</a:t>
            </a:r>
          </a:p>
          <a:p>
            <a:r>
              <a:rPr lang="en-US" dirty="0"/>
              <a:t>Landing page MVP</a:t>
            </a:r>
          </a:p>
          <a:p>
            <a:r>
              <a:rPr lang="en-US" dirty="0"/>
              <a:t>Email campaign MVP</a:t>
            </a:r>
          </a:p>
          <a:p>
            <a:r>
              <a:rPr lang="en-US" dirty="0"/>
              <a:t>Marketing campaign MVP</a:t>
            </a:r>
          </a:p>
          <a:p>
            <a:r>
              <a:rPr lang="en-US" dirty="0"/>
              <a:t>Pre-order MVP</a:t>
            </a:r>
          </a:p>
          <a:p>
            <a:r>
              <a:rPr lang="en-US" dirty="0"/>
              <a:t>Single-feature App MVP</a:t>
            </a:r>
          </a:p>
          <a:p>
            <a:r>
              <a:rPr lang="en-US" dirty="0"/>
              <a:t>Piecemeal MVP</a:t>
            </a:r>
          </a:p>
          <a:p>
            <a:r>
              <a:rPr lang="en-US" dirty="0"/>
              <a:t>Concierge MVP</a:t>
            </a:r>
          </a:p>
          <a:p>
            <a:r>
              <a:rPr lang="en-US" dirty="0"/>
              <a:t>Wizard of Oz MVP</a:t>
            </a:r>
          </a:p>
          <a:p>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17</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Picture 4">
            <a:extLst>
              <a:ext uri="{FF2B5EF4-FFF2-40B4-BE49-F238E27FC236}">
                <a16:creationId xmlns:a16="http://schemas.microsoft.com/office/drawing/2014/main" id="{BAD20184-14AF-CA63-2DFD-0CF28944CF1B}"/>
              </a:ext>
            </a:extLst>
          </p:cNvPr>
          <p:cNvPicPr>
            <a:picLocks noChangeAspect="1"/>
          </p:cNvPicPr>
          <p:nvPr/>
        </p:nvPicPr>
        <p:blipFill>
          <a:blip r:embed="rId3"/>
          <a:stretch>
            <a:fillRect/>
          </a:stretch>
        </p:blipFill>
        <p:spPr>
          <a:xfrm>
            <a:off x="550862" y="2521217"/>
            <a:ext cx="4885573" cy="3908459"/>
          </a:xfrm>
          <a:prstGeom prst="rect">
            <a:avLst/>
          </a:prstGeom>
        </p:spPr>
      </p:pic>
    </p:spTree>
    <p:extLst>
      <p:ext uri="{BB962C8B-B14F-4D97-AF65-F5344CB8AC3E}">
        <p14:creationId xmlns:p14="http://schemas.microsoft.com/office/powerpoint/2010/main" val="4004632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Resources</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18</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Content Placeholder 9">
            <a:extLst>
              <a:ext uri="{FF2B5EF4-FFF2-40B4-BE49-F238E27FC236}">
                <a16:creationId xmlns:a16="http://schemas.microsoft.com/office/drawing/2014/main" id="{03F124CF-0E11-8C5E-9CD1-B106E4046763}"/>
              </a:ext>
            </a:extLst>
          </p:cNvPr>
          <p:cNvSpPr>
            <a:spLocks noGrp="1"/>
          </p:cNvSpPr>
          <p:nvPr>
            <p:ph sz="half" idx="2"/>
          </p:nvPr>
        </p:nvSpPr>
        <p:spPr>
          <a:xfrm>
            <a:off x="550862" y="1447800"/>
            <a:ext cx="11097551" cy="4981876"/>
          </a:xfrm>
        </p:spPr>
        <p:txBody>
          <a:bodyPr/>
          <a:lstStyle/>
          <a:p>
            <a:r>
              <a:rPr lang="en-US" dirty="0"/>
              <a:t>The Lean Startup by Eric </a:t>
            </a:r>
            <a:r>
              <a:rPr lang="en-US" dirty="0" err="1"/>
              <a:t>Ries</a:t>
            </a:r>
            <a:endParaRPr lang="en-US" dirty="0"/>
          </a:p>
          <a:p>
            <a:r>
              <a:rPr lang="en-US" dirty="0"/>
              <a:t>The Startup Owner’s Manual by Steve Blank and Bob Dorf</a:t>
            </a:r>
          </a:p>
          <a:p>
            <a:r>
              <a:rPr lang="en-US" dirty="0"/>
              <a:t>Buyer Personas by Adele </a:t>
            </a:r>
            <a:r>
              <a:rPr lang="en-US" dirty="0" err="1"/>
              <a:t>Revella</a:t>
            </a:r>
            <a:endParaRPr lang="en-US" dirty="0"/>
          </a:p>
        </p:txBody>
      </p:sp>
    </p:spTree>
    <p:extLst>
      <p:ext uri="{BB962C8B-B14F-4D97-AF65-F5344CB8AC3E}">
        <p14:creationId xmlns:p14="http://schemas.microsoft.com/office/powerpoint/2010/main" val="9734455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5" name="Freeform: Shape 54">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Oval 56">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9" name="Oval 58">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61" name="Group 60">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62" name="Freeform: Shape 61">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4" name="Oval 63">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5" name="Oval 64">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67" name="Rectangle 66">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69" name="Rectangle 68">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1984341"/>
            <a:ext cx="11090274" cy="2353112"/>
          </a:xfrm>
        </p:spPr>
        <p:txBody>
          <a:bodyPr vert="horz" wrap="square" lIns="0" tIns="0" rIns="0" bIns="0" rtlCol="0" anchor="b" anchorCtr="0">
            <a:normAutofit fontScale="90000"/>
          </a:bodyPr>
          <a:lstStyle/>
          <a:p>
            <a:pPr algn="ctr">
              <a:lnSpc>
                <a:spcPct val="100000"/>
              </a:lnSpc>
            </a:pPr>
            <a:r>
              <a:rPr lang="en-US" sz="16600" kern="1200" dirty="0">
                <a:solidFill>
                  <a:schemeClr val="tx1"/>
                </a:solidFill>
                <a:latin typeface="+mj-lt"/>
                <a:ea typeface="+mj-ea"/>
                <a:cs typeface="+mj-cs"/>
              </a:rPr>
              <a:t>Questions?</a:t>
            </a:r>
            <a:endParaRPr lang="en-US" kern="1200" dirty="0">
              <a:solidFill>
                <a:schemeClr val="tx1"/>
              </a:solidFill>
              <a:latin typeface="+mj-lt"/>
              <a:ea typeface="+mj-ea"/>
              <a:cs typeface="+mj-cs"/>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19</a:t>
            </a:fld>
            <a:endParaRPr lang="en-US">
              <a:solidFill>
                <a:schemeClr val="tx1">
                  <a:alpha val="80000"/>
                </a:schemeClr>
              </a:solidFill>
            </a:endParaRPr>
          </a:p>
        </p:txBody>
      </p:sp>
    </p:spTree>
    <p:extLst>
      <p:ext uri="{BB962C8B-B14F-4D97-AF65-F5344CB8AC3E}">
        <p14:creationId xmlns:p14="http://schemas.microsoft.com/office/powerpoint/2010/main" val="3784454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a:lstStyle/>
          <a:p>
            <a:r>
              <a:rPr lang="en-US" dirty="0"/>
              <a:t>Agenda</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677306"/>
            <a:ext cx="3565525" cy="3415519"/>
          </a:xfrm>
        </p:spPr>
        <p:txBody>
          <a:bodyPr/>
          <a:lstStyle/>
          <a:p>
            <a:r>
              <a:rPr lang="en-US" dirty="0"/>
              <a:t>Example of what not to do</a:t>
            </a:r>
          </a:p>
          <a:p>
            <a:r>
              <a:rPr lang="en-US" dirty="0"/>
              <a:t>Principles of Lean Startup</a:t>
            </a:r>
          </a:p>
          <a:p>
            <a:r>
              <a:rPr lang="en-US" dirty="0"/>
              <a:t>Protecting your idea(or not)</a:t>
            </a:r>
          </a:p>
          <a:p>
            <a:r>
              <a:rPr lang="en-US" dirty="0"/>
              <a:t>Knowing Your Customer</a:t>
            </a:r>
          </a:p>
          <a:p>
            <a:r>
              <a:rPr lang="en-US" dirty="0"/>
              <a:t>Minimum Viable Product(MVP)</a:t>
            </a:r>
          </a:p>
          <a:p>
            <a:endParaRPr lang="en-US" dirty="0"/>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208928" y="1596771"/>
            <a:ext cx="3448558" cy="3448558"/>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918575" y="596392"/>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a:p>
        </p:txBody>
      </p:sp>
    </p:spTree>
    <p:extLst>
      <p:ext uri="{BB962C8B-B14F-4D97-AF65-F5344CB8AC3E}">
        <p14:creationId xmlns:p14="http://schemas.microsoft.com/office/powerpoint/2010/main" val="23132348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054689"/>
          </a:xfrm>
        </p:spPr>
        <p:txBody>
          <a:bodyPr/>
          <a:lstStyle/>
          <a:p>
            <a:r>
              <a:rPr lang="en-US" dirty="0"/>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2819400"/>
            <a:ext cx="5437187" cy="3273426"/>
          </a:xfrm>
        </p:spPr>
        <p:txBody>
          <a:bodyPr/>
          <a:lstStyle/>
          <a:p>
            <a:r>
              <a:rPr lang="en-US" dirty="0"/>
              <a:t>Derek Mulhausen</a:t>
            </a:r>
          </a:p>
          <a:p>
            <a:r>
              <a:rPr lang="en-US" dirty="0"/>
              <a:t>	   </a:t>
            </a:r>
            <a:r>
              <a:rPr lang="en-US" dirty="0" err="1"/>
              <a:t>derek-mulhausen</a:t>
            </a:r>
            <a:endParaRPr lang="en-US" dirty="0"/>
          </a:p>
          <a:p>
            <a:r>
              <a:rPr lang="en-US" dirty="0">
                <a:hlinkClick r:id="rId2"/>
              </a:rPr>
              <a:t>Derek.Mulhausen@hotmail.com</a:t>
            </a:r>
            <a:endParaRPr lang="en-US" dirty="0"/>
          </a:p>
          <a:p>
            <a:r>
              <a:rPr lang="en-US" dirty="0"/>
              <a:t>https://github.com/DerekMulhausen/from-conception-to-production.git</a:t>
            </a:r>
          </a:p>
          <a:p>
            <a:endParaRPr lang="en-US" dirty="0"/>
          </a:p>
        </p:txBody>
      </p:sp>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a:stretch/>
        </p:blipFill>
        <p:spPr>
          <a:xfrm>
            <a:off x="6556248" y="548640"/>
            <a:ext cx="5084064" cy="2880360"/>
          </a:xfr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4" cstate="screen">
            <a:extLst>
              <a:ext uri="{28A0092B-C50C-407E-A947-70E740481C1C}">
                <a14:useLocalDpi xmlns:a14="http://schemas.microsoft.com/office/drawing/2010/main" val="0"/>
              </a:ext>
            </a:extLst>
          </a:blip>
          <a:srcRect/>
          <a:stretch/>
        </p:blipFill>
        <p:spPr>
          <a:xfrm>
            <a:off x="6556248" y="3429000"/>
            <a:ext cx="5084064" cy="2880360"/>
          </a:xfrm>
        </p:spPr>
      </p:pic>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20</a:t>
            </a:fld>
            <a:endParaRPr lang="en-US"/>
          </a:p>
        </p:txBody>
      </p:sp>
      <p:pic>
        <p:nvPicPr>
          <p:cNvPr id="2" name="Content Placeholder 4">
            <a:extLst>
              <a:ext uri="{FF2B5EF4-FFF2-40B4-BE49-F238E27FC236}">
                <a16:creationId xmlns:a16="http://schemas.microsoft.com/office/drawing/2014/main" id="{63B60994-D5AA-4847-8418-D29AE998ED8B}"/>
              </a:ext>
            </a:extLst>
          </p:cNvPr>
          <p:cNvPicPr>
            <a:picLocks noGrp="1" noChangeAspect="1"/>
          </p:cNvPicPr>
          <p:nvPr/>
        </p:nvPicPr>
        <p:blipFill>
          <a:blip r:embed="rId5">
            <a:extLst>
              <a:ext uri="{28A0092B-C50C-407E-A947-70E740481C1C}">
                <a14:useLocalDpi xmlns:a14="http://schemas.microsoft.com/office/drawing/2010/main" val="0"/>
              </a:ext>
            </a:extLst>
          </a:blip>
          <a:stretch>
            <a:fillRect/>
          </a:stretch>
        </p:blipFill>
        <p:spPr>
          <a:xfrm>
            <a:off x="550863" y="3429000"/>
            <a:ext cx="382586" cy="382586"/>
          </a:xfrm>
          <a:prstGeom prst="rect">
            <a:avLst/>
          </a:prstGeom>
        </p:spPr>
      </p:pic>
    </p:spTree>
    <p:extLst>
      <p:ext uri="{BB962C8B-B14F-4D97-AF65-F5344CB8AC3E}">
        <p14:creationId xmlns:p14="http://schemas.microsoft.com/office/powerpoint/2010/main" val="3247798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550864" y="549275"/>
            <a:ext cx="3566160" cy="3384550"/>
          </a:xfrm>
        </p:spPr>
        <p:txBody>
          <a:bodyPr>
            <a:normAutofit/>
          </a:bodyPr>
          <a:lstStyle/>
          <a:p>
            <a:r>
              <a:rPr lang="en-US" dirty="0"/>
              <a:t>The way to get started is to quit talking and begin doing.</a:t>
            </a:r>
          </a:p>
        </p:txBody>
      </p:sp>
      <p:sp>
        <p:nvSpPr>
          <p:cNvPr id="15" name="Content Placeholder 14">
            <a:extLst>
              <a:ext uri="{FF2B5EF4-FFF2-40B4-BE49-F238E27FC236}">
                <a16:creationId xmlns:a16="http://schemas.microsoft.com/office/drawing/2014/main" id="{4139825C-53C7-44F4-A064-9795CECD081B}"/>
              </a:ext>
            </a:extLst>
          </p:cNvPr>
          <p:cNvSpPr>
            <a:spLocks noGrp="1"/>
          </p:cNvSpPr>
          <p:nvPr>
            <p:ph sz="quarter" idx="15"/>
          </p:nvPr>
        </p:nvSpPr>
        <p:spPr>
          <a:xfrm>
            <a:off x="550863" y="4097338"/>
            <a:ext cx="3565524" cy="2351087"/>
          </a:xfrm>
        </p:spPr>
        <p:txBody>
          <a:bodyPr/>
          <a:lstStyle/>
          <a:p>
            <a:r>
              <a:rPr lang="en-US" dirty="0"/>
              <a:t>Walt Disney</a:t>
            </a:r>
          </a:p>
          <a:p>
            <a:endParaRPr lang="en-US" dirty="0"/>
          </a:p>
        </p:txBody>
      </p:sp>
      <p:pic>
        <p:nvPicPr>
          <p:cNvPr id="18" name="Picture Placeholder 17" descr="A person drawing on a white board">
            <a:extLst>
              <a:ext uri="{FF2B5EF4-FFF2-40B4-BE49-F238E27FC236}">
                <a16:creationId xmlns:a16="http://schemas.microsoft.com/office/drawing/2014/main" id="{301557C2-9072-409B-88EC-E8577CEFCAF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535809" y="656633"/>
            <a:ext cx="5132388" cy="5132388"/>
          </a:xfrm>
        </p:spPr>
      </p:pic>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a:t>
            </a:fld>
            <a:endParaRPr lang="en-US"/>
          </a:p>
        </p:txBody>
      </p:sp>
    </p:spTree>
    <p:extLst>
      <p:ext uri="{BB962C8B-B14F-4D97-AF65-F5344CB8AC3E}">
        <p14:creationId xmlns:p14="http://schemas.microsoft.com/office/powerpoint/2010/main" val="3955183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23" name="Freeform: Shape 22">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Oval 23">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Freeform: Shape 25">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28" name="Rectangle 27">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1" y="580363"/>
            <a:ext cx="5437189" cy="1333055"/>
          </a:xfrm>
        </p:spPr>
        <p:txBody>
          <a:bodyPr vert="horz" wrap="square" lIns="0" tIns="0" rIns="0" bIns="0" rtlCol="0" anchor="t" anchorCtr="0">
            <a:normAutofit/>
          </a:bodyPr>
          <a:lstStyle/>
          <a:p>
            <a:r>
              <a:rPr lang="en-US"/>
              <a:t>Example of what not to do.</a:t>
            </a:r>
            <a:endParaRPr lang="en-US" dirty="0"/>
          </a:p>
        </p:txBody>
      </p:sp>
      <p:pic>
        <p:nvPicPr>
          <p:cNvPr id="2" name="Picture 1">
            <a:extLst>
              <a:ext uri="{FF2B5EF4-FFF2-40B4-BE49-F238E27FC236}">
                <a16:creationId xmlns:a16="http://schemas.microsoft.com/office/drawing/2014/main" id="{FEAFB6A8-5047-50A4-AE59-5F1EC18D95BC}"/>
              </a:ext>
            </a:extLst>
          </p:cNvPr>
          <p:cNvPicPr>
            <a:picLocks noChangeAspect="1"/>
          </p:cNvPicPr>
          <p:nvPr/>
        </p:nvPicPr>
        <p:blipFill>
          <a:blip r:embed="rId3"/>
          <a:stretch>
            <a:fillRect/>
          </a:stretch>
        </p:blipFill>
        <p:spPr>
          <a:xfrm>
            <a:off x="550862" y="3009059"/>
            <a:ext cx="3565526" cy="2828650"/>
          </a:xfrm>
          <a:custGeom>
            <a:avLst/>
            <a:gdLst/>
            <a:ahLst/>
            <a:cxnLst/>
            <a:rect l="l" t="t" r="r" b="b"/>
            <a:pathLst>
              <a:path w="2029488" h="1890994">
                <a:moveTo>
                  <a:pt x="0" y="0"/>
                </a:moveTo>
                <a:lnTo>
                  <a:pt x="2029488" y="0"/>
                </a:lnTo>
                <a:lnTo>
                  <a:pt x="2029488" y="1890994"/>
                </a:lnTo>
                <a:lnTo>
                  <a:pt x="0" y="1890994"/>
                </a:lnTo>
                <a:close/>
              </a:path>
            </a:pathLst>
          </a:custGeom>
        </p:spPr>
      </p:pic>
      <p:pic>
        <p:nvPicPr>
          <p:cNvPr id="16" name="Picture 15">
            <a:extLst>
              <a:ext uri="{FF2B5EF4-FFF2-40B4-BE49-F238E27FC236}">
                <a16:creationId xmlns:a16="http://schemas.microsoft.com/office/drawing/2014/main" id="{DB4503C8-1904-6DA9-F721-7FFB57C75706}"/>
              </a:ext>
            </a:extLst>
          </p:cNvPr>
          <p:cNvPicPr>
            <a:picLocks noChangeAspect="1"/>
          </p:cNvPicPr>
          <p:nvPr/>
        </p:nvPicPr>
        <p:blipFill>
          <a:blip r:embed="rId4"/>
          <a:stretch>
            <a:fillRect/>
          </a:stretch>
        </p:blipFill>
        <p:spPr>
          <a:xfrm>
            <a:off x="4297607" y="3161556"/>
            <a:ext cx="2041119" cy="545999"/>
          </a:xfrm>
          <a:custGeom>
            <a:avLst/>
            <a:gdLst/>
            <a:ahLst/>
            <a:cxnLst/>
            <a:rect l="l" t="t" r="r" b="b"/>
            <a:pathLst>
              <a:path w="2022263" h="1879200">
                <a:moveTo>
                  <a:pt x="0" y="0"/>
                </a:moveTo>
                <a:lnTo>
                  <a:pt x="2022263" y="0"/>
                </a:lnTo>
                <a:lnTo>
                  <a:pt x="2022263" y="1879200"/>
                </a:lnTo>
                <a:lnTo>
                  <a:pt x="0" y="1879200"/>
                </a:lnTo>
                <a:close/>
              </a:path>
            </a:pathLst>
          </a:custGeo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7140576" y="1539081"/>
            <a:ext cx="4500562" cy="2168474"/>
          </a:xfrm>
        </p:spPr>
        <p:txBody>
          <a:bodyPr vert="horz" wrap="square" lIns="0" tIns="0" rIns="0" bIns="0" rtlCol="0" anchor="t">
            <a:normAutofit/>
          </a:bodyPr>
          <a:lstStyle/>
          <a:p>
            <a:r>
              <a:rPr lang="en-US" sz="1600" dirty="0"/>
              <a:t>Founded December 1996</a:t>
            </a:r>
          </a:p>
          <a:p>
            <a:r>
              <a:rPr lang="en-US" sz="1600" dirty="0"/>
              <a:t>Sought to overhaul the grocery business</a:t>
            </a:r>
          </a:p>
          <a:p>
            <a:r>
              <a:rPr lang="en-US" sz="1600" dirty="0"/>
              <a:t>Very well funded</a:t>
            </a:r>
          </a:p>
        </p:txBody>
      </p:sp>
      <p:pic>
        <p:nvPicPr>
          <p:cNvPr id="17" name="Picture 16">
            <a:extLst>
              <a:ext uri="{FF2B5EF4-FFF2-40B4-BE49-F238E27FC236}">
                <a16:creationId xmlns:a16="http://schemas.microsoft.com/office/drawing/2014/main" id="{4ED53515-084D-4D11-EE93-8F4BE480A902}"/>
              </a:ext>
            </a:extLst>
          </p:cNvPr>
          <p:cNvPicPr>
            <a:picLocks noChangeAspect="1"/>
          </p:cNvPicPr>
          <p:nvPr/>
        </p:nvPicPr>
        <p:blipFill>
          <a:blip r:embed="rId5"/>
          <a:stretch>
            <a:fillRect/>
          </a:stretch>
        </p:blipFill>
        <p:spPr>
          <a:xfrm>
            <a:off x="4293927" y="4912413"/>
            <a:ext cx="2048411" cy="992397"/>
          </a:xfrm>
          <a:custGeom>
            <a:avLst/>
            <a:gdLst/>
            <a:ahLst/>
            <a:cxnLst/>
            <a:rect l="l" t="t" r="r" b="b"/>
            <a:pathLst>
              <a:path w="3765600" h="3766767">
                <a:moveTo>
                  <a:pt x="0" y="0"/>
                </a:moveTo>
                <a:lnTo>
                  <a:pt x="3765600" y="0"/>
                </a:lnTo>
                <a:lnTo>
                  <a:pt x="3765600" y="3766767"/>
                </a:lnTo>
                <a:lnTo>
                  <a:pt x="0" y="3766767"/>
                </a:lnTo>
                <a:close/>
              </a:path>
            </a:pathLst>
          </a:custGeom>
        </p:spPr>
      </p:pic>
      <p:grpSp>
        <p:nvGrpSpPr>
          <p:cNvPr id="30" name="Group 29">
            <a:extLst>
              <a:ext uri="{FF2B5EF4-FFF2-40B4-BE49-F238E27FC236}">
                <a16:creationId xmlns:a16="http://schemas.microsoft.com/office/drawing/2014/main" id="{BA2DF5B9-DB4D-4F2C-90EC-107B67E29B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58360" y="3872294"/>
            <a:ext cx="1980000" cy="1336764"/>
            <a:chOff x="7285270" y="3781428"/>
            <a:chExt cx="1980000" cy="1336764"/>
          </a:xfrm>
        </p:grpSpPr>
        <p:sp>
          <p:nvSpPr>
            <p:cNvPr id="31" name="Freeform: Shape 30">
              <a:extLst>
                <a:ext uri="{FF2B5EF4-FFF2-40B4-BE49-F238E27FC236}">
                  <a16:creationId xmlns:a16="http://schemas.microsoft.com/office/drawing/2014/main" id="{5D77ECD2-A4D7-4A96-A3D6-E6B45245FA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7285270" y="3781428"/>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Freeform: Shape 31">
              <a:extLst>
                <a:ext uri="{FF2B5EF4-FFF2-40B4-BE49-F238E27FC236}">
                  <a16:creationId xmlns:a16="http://schemas.microsoft.com/office/drawing/2014/main" id="{11A4BA9E-5946-4399-B63D-A43BB1C0356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7351895" y="3784117"/>
              <a:ext cx="1853969" cy="1042921"/>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3" name="Oval 32">
              <a:extLst>
                <a:ext uri="{FF2B5EF4-FFF2-40B4-BE49-F238E27FC236}">
                  <a16:creationId xmlns:a16="http://schemas.microsoft.com/office/drawing/2014/main" id="{9F68F565-386D-4A38-BDCA-F08B04AD70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7997401" y="4831348"/>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Oval 33">
              <a:extLst>
                <a:ext uri="{FF2B5EF4-FFF2-40B4-BE49-F238E27FC236}">
                  <a16:creationId xmlns:a16="http://schemas.microsoft.com/office/drawing/2014/main" id="{06623CFA-BCB6-41E3-9364-E16E164AF8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8978427" y="3850321"/>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6" name="Oval 35">
            <a:extLst>
              <a:ext uri="{FF2B5EF4-FFF2-40B4-BE49-F238E27FC236}">
                <a16:creationId xmlns:a16="http://schemas.microsoft.com/office/drawing/2014/main" id="{00963527-1330-46A3-A13D-65574EF04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18575" y="579294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4</a:t>
            </a:fld>
            <a:endParaRPr lang="en-US">
              <a:solidFill>
                <a:schemeClr val="tx1">
                  <a:alpha val="80000"/>
                </a:schemeClr>
              </a:solidFill>
            </a:endParaRPr>
          </a:p>
        </p:txBody>
      </p:sp>
    </p:spTree>
    <p:extLst>
      <p:ext uri="{BB962C8B-B14F-4D97-AF65-F5344CB8AC3E}">
        <p14:creationId xmlns:p14="http://schemas.microsoft.com/office/powerpoint/2010/main" val="2158886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3" y="549275"/>
            <a:ext cx="4341772" cy="3654590"/>
          </a:xfrm>
        </p:spPr>
        <p:txBody>
          <a:bodyPr>
            <a:normAutofit/>
          </a:bodyPr>
          <a:lstStyle/>
          <a:p>
            <a:r>
              <a:rPr lang="en-US" dirty="0"/>
              <a:t>9 deadly sins Start Ups make when introducing a new product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Content Placeholder 9">
            <a:extLst>
              <a:ext uri="{FF2B5EF4-FFF2-40B4-BE49-F238E27FC236}">
                <a16:creationId xmlns:a16="http://schemas.microsoft.com/office/drawing/2014/main" id="{4426644C-D220-DB26-E674-657E1AF0B9A2}"/>
              </a:ext>
            </a:extLst>
          </p:cNvPr>
          <p:cNvSpPr>
            <a:spLocks noGrp="1"/>
          </p:cNvSpPr>
          <p:nvPr>
            <p:ph sz="half" idx="2"/>
          </p:nvPr>
        </p:nvSpPr>
        <p:spPr>
          <a:xfrm>
            <a:off x="5047013" y="274638"/>
            <a:ext cx="6508540" cy="6386462"/>
          </a:xfrm>
        </p:spPr>
        <p:txBody>
          <a:bodyPr/>
          <a:lstStyle/>
          <a:p>
            <a:pPr marL="457200" indent="-457200">
              <a:buFont typeface="+mj-lt"/>
              <a:buAutoNum type="arabicPeriod"/>
            </a:pPr>
            <a:r>
              <a:rPr lang="en-US" sz="2000" dirty="0"/>
              <a:t>Assuming “I know what the customer wants”</a:t>
            </a:r>
          </a:p>
          <a:p>
            <a:pPr marL="457200" indent="-457200">
              <a:buFont typeface="+mj-lt"/>
              <a:buAutoNum type="arabicPeriod"/>
            </a:pPr>
            <a:r>
              <a:rPr lang="en-US" sz="2000" dirty="0"/>
              <a:t>The “I know what features to build” flaw</a:t>
            </a:r>
          </a:p>
          <a:p>
            <a:pPr marL="457200" indent="-457200">
              <a:buFont typeface="+mj-lt"/>
              <a:buAutoNum type="arabicPeriod"/>
            </a:pPr>
            <a:r>
              <a:rPr lang="en-US" sz="2000" dirty="0"/>
              <a:t>Focus on Launch Date</a:t>
            </a:r>
          </a:p>
          <a:p>
            <a:pPr marL="457200" indent="-457200">
              <a:buFont typeface="+mj-lt"/>
              <a:buAutoNum type="arabicPeriod"/>
            </a:pPr>
            <a:r>
              <a:rPr lang="en-US" sz="2000" dirty="0"/>
              <a:t>Emphasis on execution instead of hypotheses, testing, learning, and iteration</a:t>
            </a:r>
          </a:p>
          <a:p>
            <a:pPr marL="457200" indent="-457200">
              <a:buFont typeface="+mj-lt"/>
              <a:buAutoNum type="arabicPeriod"/>
            </a:pPr>
            <a:r>
              <a:rPr lang="en-US" sz="2000" dirty="0"/>
              <a:t>Traditional business plans presume no trial and no error</a:t>
            </a:r>
          </a:p>
          <a:p>
            <a:pPr marL="457200" indent="-457200">
              <a:buFont typeface="+mj-lt"/>
              <a:buAutoNum type="arabicPeriod"/>
            </a:pPr>
            <a:r>
              <a:rPr lang="en-US" sz="2000" dirty="0"/>
              <a:t>Confusing traditional job titles with what a Startup needs to accomplish</a:t>
            </a:r>
          </a:p>
          <a:p>
            <a:pPr marL="457200" indent="-457200">
              <a:buFont typeface="+mj-lt"/>
              <a:buAutoNum type="arabicPeriod"/>
            </a:pPr>
            <a:r>
              <a:rPr lang="en-US" sz="2000" dirty="0"/>
              <a:t>Sales and marketing execute to a plan</a:t>
            </a:r>
          </a:p>
          <a:p>
            <a:pPr marL="457200" indent="-457200">
              <a:buFont typeface="+mj-lt"/>
              <a:buAutoNum type="arabicPeriod"/>
            </a:pPr>
            <a:r>
              <a:rPr lang="en-US" sz="2000" dirty="0"/>
              <a:t>Presumption of success leads to premature scaling</a:t>
            </a:r>
          </a:p>
          <a:p>
            <a:pPr marL="457200" indent="-457200">
              <a:buFont typeface="+mj-lt"/>
              <a:buAutoNum type="arabicPeriod"/>
            </a:pPr>
            <a:r>
              <a:rPr lang="en-US" sz="2000" dirty="0"/>
              <a:t>Management by crisis leads to a death spiral</a:t>
            </a:r>
          </a:p>
        </p:txBody>
      </p:sp>
      <p:sp>
        <p:nvSpPr>
          <p:cNvPr id="3" name="TextBox 2">
            <a:extLst>
              <a:ext uri="{FF2B5EF4-FFF2-40B4-BE49-F238E27FC236}">
                <a16:creationId xmlns:a16="http://schemas.microsoft.com/office/drawing/2014/main" id="{87A5D452-4E1F-C55B-254F-82F0BE6037D5}"/>
              </a:ext>
            </a:extLst>
          </p:cNvPr>
          <p:cNvSpPr txBox="1"/>
          <p:nvPr/>
        </p:nvSpPr>
        <p:spPr>
          <a:xfrm>
            <a:off x="550863" y="5306883"/>
            <a:ext cx="3047010" cy="1200329"/>
          </a:xfrm>
          <a:prstGeom prst="rect">
            <a:avLst/>
          </a:prstGeom>
          <a:noFill/>
        </p:spPr>
        <p:txBody>
          <a:bodyPr wrap="square">
            <a:spAutoFit/>
          </a:bodyPr>
          <a:lstStyle/>
          <a:p>
            <a:r>
              <a:rPr lang="en-US" dirty="0"/>
              <a:t>https://www.linkedin.com/pulse/9-deadly-sins-start-ups-make-when-introducing-new-product-elaha-rafie/</a:t>
            </a:r>
          </a:p>
        </p:txBody>
      </p:sp>
    </p:spTree>
    <p:extLst>
      <p:ext uri="{BB962C8B-B14F-4D97-AF65-F5344CB8AC3E}">
        <p14:creationId xmlns:p14="http://schemas.microsoft.com/office/powerpoint/2010/main" val="4057490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5 Principles of a Lean Startup</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Text Placeholder 12">
            <a:extLst>
              <a:ext uri="{FF2B5EF4-FFF2-40B4-BE49-F238E27FC236}">
                <a16:creationId xmlns:a16="http://schemas.microsoft.com/office/drawing/2014/main" id="{51E0B201-920C-DA02-331B-E843E602FF2F}"/>
              </a:ext>
            </a:extLst>
          </p:cNvPr>
          <p:cNvSpPr>
            <a:spLocks noGrp="1"/>
          </p:cNvSpPr>
          <p:nvPr>
            <p:ph type="body" sz="quarter" idx="3"/>
          </p:nvPr>
        </p:nvSpPr>
        <p:spPr/>
        <p:txBody>
          <a:bodyPr/>
          <a:lstStyle/>
          <a:p>
            <a:endParaRPr lang="en-US"/>
          </a:p>
        </p:txBody>
      </p:sp>
      <p:sp>
        <p:nvSpPr>
          <p:cNvPr id="8" name="Content Placeholder 9">
            <a:extLst>
              <a:ext uri="{FF2B5EF4-FFF2-40B4-BE49-F238E27FC236}">
                <a16:creationId xmlns:a16="http://schemas.microsoft.com/office/drawing/2014/main" id="{4426644C-D220-DB26-E674-657E1AF0B9A2}"/>
              </a:ext>
            </a:extLst>
          </p:cNvPr>
          <p:cNvSpPr>
            <a:spLocks noGrp="1"/>
          </p:cNvSpPr>
          <p:nvPr>
            <p:ph sz="half" idx="2"/>
          </p:nvPr>
        </p:nvSpPr>
        <p:spPr>
          <a:xfrm>
            <a:off x="550862" y="1731376"/>
            <a:ext cx="5429114" cy="4445688"/>
          </a:xfrm>
        </p:spPr>
        <p:txBody>
          <a:bodyPr/>
          <a:lstStyle/>
          <a:p>
            <a:pPr marL="457200" indent="-457200">
              <a:buFont typeface="+mj-lt"/>
              <a:buAutoNum type="arabicPeriod"/>
            </a:pPr>
            <a:r>
              <a:rPr lang="en-US" dirty="0"/>
              <a:t>Entrepreneurs are everywhere</a:t>
            </a:r>
          </a:p>
          <a:p>
            <a:pPr marL="457200" indent="-457200">
              <a:buFont typeface="+mj-lt"/>
              <a:buAutoNum type="arabicPeriod"/>
            </a:pPr>
            <a:r>
              <a:rPr lang="en-US" dirty="0"/>
              <a:t>Entrepreneurship is management</a:t>
            </a:r>
          </a:p>
          <a:p>
            <a:pPr marL="457200" indent="-457200">
              <a:buFont typeface="+mj-lt"/>
              <a:buAutoNum type="arabicPeriod"/>
            </a:pPr>
            <a:r>
              <a:rPr lang="en-US" dirty="0"/>
              <a:t>Validated learning</a:t>
            </a:r>
          </a:p>
          <a:p>
            <a:pPr marL="457200" indent="-457200">
              <a:buFont typeface="+mj-lt"/>
              <a:buAutoNum type="arabicPeriod"/>
            </a:pPr>
            <a:r>
              <a:rPr lang="en-US" dirty="0"/>
              <a:t>Innovation Accounting</a:t>
            </a:r>
          </a:p>
          <a:p>
            <a:pPr marL="457200" indent="-457200">
              <a:buFont typeface="+mj-lt"/>
              <a:buAutoNum type="arabicPeriod"/>
            </a:pPr>
            <a:r>
              <a:rPr lang="en-US" dirty="0"/>
              <a:t>Build-Measure-Learn</a:t>
            </a:r>
          </a:p>
        </p:txBody>
      </p:sp>
    </p:spTree>
    <p:extLst>
      <p:ext uri="{BB962C8B-B14F-4D97-AF65-F5344CB8AC3E}">
        <p14:creationId xmlns:p14="http://schemas.microsoft.com/office/powerpoint/2010/main" val="2553616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Intellectual Property Protection</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7</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Text Placeholder 12">
            <a:extLst>
              <a:ext uri="{FF2B5EF4-FFF2-40B4-BE49-F238E27FC236}">
                <a16:creationId xmlns:a16="http://schemas.microsoft.com/office/drawing/2014/main" id="{51E0B201-920C-DA02-331B-E843E602FF2F}"/>
              </a:ext>
            </a:extLst>
          </p:cNvPr>
          <p:cNvSpPr>
            <a:spLocks noGrp="1"/>
          </p:cNvSpPr>
          <p:nvPr>
            <p:ph type="body" sz="quarter" idx="3"/>
          </p:nvPr>
        </p:nvSpPr>
        <p:spPr/>
        <p:txBody>
          <a:bodyPr/>
          <a:lstStyle/>
          <a:p>
            <a:endParaRPr lang="en-US"/>
          </a:p>
        </p:txBody>
      </p:sp>
      <p:sp>
        <p:nvSpPr>
          <p:cNvPr id="4" name="Text Placeholder 3">
            <a:extLst>
              <a:ext uri="{FF2B5EF4-FFF2-40B4-BE49-F238E27FC236}">
                <a16:creationId xmlns:a16="http://schemas.microsoft.com/office/drawing/2014/main" id="{F40B8C08-0514-8762-3C78-445984C50636}"/>
              </a:ext>
            </a:extLst>
          </p:cNvPr>
          <p:cNvSpPr>
            <a:spLocks noGrp="1"/>
          </p:cNvSpPr>
          <p:nvPr>
            <p:ph type="body" idx="1"/>
          </p:nvPr>
        </p:nvSpPr>
        <p:spPr/>
        <p:txBody>
          <a:bodyPr/>
          <a:lstStyle/>
          <a:p>
            <a:endParaRPr lang="en-US"/>
          </a:p>
        </p:txBody>
      </p:sp>
      <p:pic>
        <p:nvPicPr>
          <p:cNvPr id="3" name="Picture 2">
            <a:extLst>
              <a:ext uri="{FF2B5EF4-FFF2-40B4-BE49-F238E27FC236}">
                <a16:creationId xmlns:a16="http://schemas.microsoft.com/office/drawing/2014/main" id="{FE978A7D-231F-8311-01BE-54B6AB6C3F9E}"/>
              </a:ext>
            </a:extLst>
          </p:cNvPr>
          <p:cNvPicPr>
            <a:picLocks noChangeAspect="1"/>
          </p:cNvPicPr>
          <p:nvPr/>
        </p:nvPicPr>
        <p:blipFill>
          <a:blip r:embed="rId3"/>
          <a:stretch>
            <a:fillRect/>
          </a:stretch>
        </p:blipFill>
        <p:spPr>
          <a:xfrm>
            <a:off x="1640545" y="1400175"/>
            <a:ext cx="9351305" cy="5457825"/>
          </a:xfrm>
          <a:prstGeom prst="rect">
            <a:avLst/>
          </a:prstGeom>
        </p:spPr>
      </p:pic>
    </p:spTree>
    <p:extLst>
      <p:ext uri="{BB962C8B-B14F-4D97-AF65-F5344CB8AC3E}">
        <p14:creationId xmlns:p14="http://schemas.microsoft.com/office/powerpoint/2010/main" val="2488579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5" name="Freeform: Shape 54">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Oval 56">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9" name="Oval 58">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61" name="Group 60">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62" name="Freeform: Shape 61">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4" name="Oval 63">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5" name="Oval 64">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67" name="Rectangle 66">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69" name="Rectangle 68">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kern="1200" dirty="0">
                <a:solidFill>
                  <a:schemeClr val="tx1"/>
                </a:solidFill>
                <a:latin typeface="+mj-lt"/>
                <a:ea typeface="+mj-ea"/>
                <a:cs typeface="+mj-cs"/>
              </a:rPr>
              <a:t>Know Your Customer</a:t>
            </a:r>
          </a:p>
        </p:txBody>
      </p:sp>
      <p:sp>
        <p:nvSpPr>
          <p:cNvPr id="6" name="Subtitle 5">
            <a:extLst>
              <a:ext uri="{FF2B5EF4-FFF2-40B4-BE49-F238E27FC236}">
                <a16:creationId xmlns:a16="http://schemas.microsoft.com/office/drawing/2014/main" id="{96079562-8EE7-0574-12DE-D3090EDE97C5}"/>
              </a:ext>
            </a:extLst>
          </p:cNvPr>
          <p:cNvSpPr>
            <a:spLocks noGrp="1"/>
          </p:cNvSpPr>
          <p:nvPr>
            <p:ph type="subTitle" idx="1"/>
          </p:nvPr>
        </p:nvSpPr>
        <p:spPr>
          <a:xfrm>
            <a:off x="550863" y="3827610"/>
            <a:ext cx="5437187" cy="2265216"/>
          </a:xfrm>
        </p:spPr>
        <p:txBody>
          <a:bodyPr vert="horz" wrap="square" lIns="0" tIns="0" rIns="0" bIns="0" rtlCol="0">
            <a:normAutofit/>
          </a:bodyPr>
          <a:lstStyle/>
          <a:p>
            <a:pPr marL="0" indent="0">
              <a:lnSpc>
                <a:spcPct val="100000"/>
              </a:lnSpc>
            </a:pPr>
            <a:r>
              <a:rPr lang="en-US" sz="2400" kern="1200" dirty="0">
                <a:latin typeface="+mn-lt"/>
                <a:ea typeface="+mn-ea"/>
                <a:cs typeface="+mn-cs"/>
              </a:rPr>
              <a:t>Seek first to understand, then to be understood.</a:t>
            </a:r>
          </a:p>
          <a:p>
            <a:pPr marL="0" indent="0">
              <a:lnSpc>
                <a:spcPct val="100000"/>
              </a:lnSpc>
            </a:pPr>
            <a:r>
              <a:rPr lang="en-US" dirty="0"/>
              <a:t>--Stephen Covey</a:t>
            </a:r>
            <a:endParaRPr lang="en-US" sz="2400" kern="1200" dirty="0">
              <a:latin typeface="+mn-lt"/>
              <a:ea typeface="+mn-ea"/>
              <a:cs typeface="+mn-cs"/>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8</a:t>
            </a:fld>
            <a:endParaRPr lang="en-US">
              <a:solidFill>
                <a:schemeClr val="tx1">
                  <a:alpha val="80000"/>
                </a:schemeClr>
              </a:solidFill>
            </a:endParaRPr>
          </a:p>
        </p:txBody>
      </p:sp>
    </p:spTree>
    <p:extLst>
      <p:ext uri="{BB962C8B-B14F-4D97-AF65-F5344CB8AC3E}">
        <p14:creationId xmlns:p14="http://schemas.microsoft.com/office/powerpoint/2010/main" val="2902646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Research</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endParaRPr lang="en-US" dirty="0"/>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lstStyle/>
          <a:p>
            <a:r>
              <a:rPr lang="en-US" dirty="0"/>
              <a:t>Get to know your customers</a:t>
            </a:r>
          </a:p>
          <a:p>
            <a:r>
              <a:rPr lang="en-US" dirty="0"/>
              <a:t>Follow thought leaders</a:t>
            </a:r>
          </a:p>
          <a:p>
            <a:r>
              <a:rPr lang="en-US" dirty="0"/>
              <a:t>Subscribe to industry periodicals</a:t>
            </a:r>
          </a:p>
          <a:p>
            <a:r>
              <a:rPr lang="en-US" dirty="0"/>
              <a:t>Go to conferences</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9</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C5FFA809-A5F3-D259-EB1D-E103476E4262}"/>
              </a:ext>
            </a:extLst>
          </p:cNvPr>
          <p:cNvSpPr>
            <a:spLocks noGrp="1"/>
          </p:cNvSpPr>
          <p:nvPr>
            <p:ph sz="quarter" idx="4"/>
          </p:nvPr>
        </p:nvSpPr>
        <p:spPr/>
        <p:txBody>
          <a:bodyPr/>
          <a:lstStyle/>
          <a:p>
            <a:endParaRPr lang="en-US"/>
          </a:p>
        </p:txBody>
      </p:sp>
      <p:sp>
        <p:nvSpPr>
          <p:cNvPr id="13" name="Text Placeholder 12">
            <a:extLst>
              <a:ext uri="{FF2B5EF4-FFF2-40B4-BE49-F238E27FC236}">
                <a16:creationId xmlns:a16="http://schemas.microsoft.com/office/drawing/2014/main" id="{51E0B201-920C-DA02-331B-E843E602FF2F}"/>
              </a:ext>
            </a:extLst>
          </p:cNvPr>
          <p:cNvSpPr>
            <a:spLocks noGrp="1"/>
          </p:cNvSpPr>
          <p:nvPr>
            <p:ph type="body" sz="quarter" idx="3"/>
          </p:nvPr>
        </p:nvSpPr>
        <p:spPr/>
        <p:txBody>
          <a:bodyPr/>
          <a:lstStyle/>
          <a:p>
            <a:endParaRPr lang="en-US"/>
          </a:p>
        </p:txBody>
      </p:sp>
      <p:pic>
        <p:nvPicPr>
          <p:cNvPr id="4" name="Picture 3">
            <a:extLst>
              <a:ext uri="{FF2B5EF4-FFF2-40B4-BE49-F238E27FC236}">
                <a16:creationId xmlns:a16="http://schemas.microsoft.com/office/drawing/2014/main" id="{46333AF5-B068-FEBB-F323-78867C0ABF91}"/>
              </a:ext>
            </a:extLst>
          </p:cNvPr>
          <p:cNvPicPr>
            <a:picLocks noChangeAspect="1"/>
          </p:cNvPicPr>
          <p:nvPr/>
        </p:nvPicPr>
        <p:blipFill>
          <a:blip r:embed="rId3"/>
          <a:stretch>
            <a:fillRect/>
          </a:stretch>
        </p:blipFill>
        <p:spPr>
          <a:xfrm>
            <a:off x="6324600" y="2399894"/>
            <a:ext cx="5316537" cy="3543031"/>
          </a:xfrm>
          <a:prstGeom prst="rect">
            <a:avLst/>
          </a:prstGeom>
        </p:spPr>
      </p:pic>
    </p:spTree>
    <p:extLst>
      <p:ext uri="{BB962C8B-B14F-4D97-AF65-F5344CB8AC3E}">
        <p14:creationId xmlns:p14="http://schemas.microsoft.com/office/powerpoint/2010/main" val="389134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04751AB-E840-446F-8D49-E697067EC88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{0BA5E088-2981-4B7E-B9BA-C8FDAA1F18E0}tf33713516_win32</Template>
  <TotalTime>634</TotalTime>
  <Words>2715</Words>
  <Application>Microsoft Office PowerPoint</Application>
  <PresentationFormat>Widescreen</PresentationFormat>
  <Paragraphs>251</Paragraphs>
  <Slides>20</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Calibri</vt:lpstr>
      <vt:lpstr>ClarendonUrwLight</vt:lpstr>
      <vt:lpstr>Georgia</vt:lpstr>
      <vt:lpstr>Gill Sans MT</vt:lpstr>
      <vt:lpstr>roboto-slab</vt:lpstr>
      <vt:lpstr>Source Serif Pro</vt:lpstr>
      <vt:lpstr>Walbaum Display</vt:lpstr>
      <vt:lpstr>3DFloatVTI</vt:lpstr>
      <vt:lpstr>From Conception to Production – Planning Out Your Next Big Idea</vt:lpstr>
      <vt:lpstr>Agenda</vt:lpstr>
      <vt:lpstr>The way to get started is to quit talking and begin doing.</vt:lpstr>
      <vt:lpstr>Example of what not to do.</vt:lpstr>
      <vt:lpstr>9 deadly sins Start Ups make when introducing a new product</vt:lpstr>
      <vt:lpstr>5 Principles of a Lean Startup</vt:lpstr>
      <vt:lpstr>Intellectual Property Protection</vt:lpstr>
      <vt:lpstr>Know Your Customer</vt:lpstr>
      <vt:lpstr>Research</vt:lpstr>
      <vt:lpstr>Setting up Interviews</vt:lpstr>
      <vt:lpstr>Doing the Interview</vt:lpstr>
      <vt:lpstr>Day in the life analysis</vt:lpstr>
      <vt:lpstr>Archetype analysis example</vt:lpstr>
      <vt:lpstr>Persona Demographics</vt:lpstr>
      <vt:lpstr>Persona Example</vt:lpstr>
      <vt:lpstr>Minimum Viable Product(MVP)</vt:lpstr>
      <vt:lpstr>MVP Types</vt:lpstr>
      <vt:lpstr>Resources</vt:lpstr>
      <vt:lpstr>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Conception to Production – Planning Out Your Next Big Idea</dc:title>
  <dc:creator>Derek Mulhausen</dc:creator>
  <cp:lastModifiedBy>Derek Mulhausen</cp:lastModifiedBy>
  <cp:revision>2</cp:revision>
  <dcterms:created xsi:type="dcterms:W3CDTF">2023-01-10T14:07:43Z</dcterms:created>
  <dcterms:modified xsi:type="dcterms:W3CDTF">2023-01-12T14:37:19Z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